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900" r:id="rId1"/>
  </p:sldMasterIdLst>
  <p:notesMasterIdLst>
    <p:notesMasterId r:id="rId92"/>
  </p:notesMasterIdLst>
  <p:sldIdLst>
    <p:sldId id="1455" r:id="rId2"/>
    <p:sldId id="2303" r:id="rId3"/>
    <p:sldId id="2305" r:id="rId4"/>
    <p:sldId id="2317" r:id="rId5"/>
    <p:sldId id="2316" r:id="rId6"/>
    <p:sldId id="2318" r:id="rId7"/>
    <p:sldId id="2319" r:id="rId8"/>
    <p:sldId id="2330" r:id="rId9"/>
    <p:sldId id="2320" r:id="rId10"/>
    <p:sldId id="2321" r:id="rId11"/>
    <p:sldId id="2322" r:id="rId12"/>
    <p:sldId id="2323" r:id="rId13"/>
    <p:sldId id="2254" r:id="rId14"/>
    <p:sldId id="2325" r:id="rId15"/>
    <p:sldId id="2252" r:id="rId16"/>
    <p:sldId id="2326" r:id="rId17"/>
    <p:sldId id="2327" r:id="rId18"/>
    <p:sldId id="2275" r:id="rId19"/>
    <p:sldId id="2278" r:id="rId20"/>
    <p:sldId id="2291" r:id="rId21"/>
    <p:sldId id="2299" r:id="rId22"/>
    <p:sldId id="2329" r:id="rId23"/>
    <p:sldId id="2328" r:id="rId24"/>
    <p:sldId id="2034" r:id="rId25"/>
    <p:sldId id="2336" r:id="rId26"/>
    <p:sldId id="2369" r:id="rId27"/>
    <p:sldId id="2337" r:id="rId28"/>
    <p:sldId id="2338" r:id="rId29"/>
    <p:sldId id="2339" r:id="rId30"/>
    <p:sldId id="2340" r:id="rId31"/>
    <p:sldId id="2341" r:id="rId32"/>
    <p:sldId id="2342" r:id="rId33"/>
    <p:sldId id="2343" r:id="rId34"/>
    <p:sldId id="2344" r:id="rId35"/>
    <p:sldId id="2345" r:id="rId36"/>
    <p:sldId id="2346" r:id="rId37"/>
    <p:sldId id="2347" r:id="rId38"/>
    <p:sldId id="2348" r:id="rId39"/>
    <p:sldId id="2349" r:id="rId40"/>
    <p:sldId id="2350" r:id="rId41"/>
    <p:sldId id="2351" r:id="rId42"/>
    <p:sldId id="2352" r:id="rId43"/>
    <p:sldId id="2353" r:id="rId44"/>
    <p:sldId id="2354" r:id="rId45"/>
    <p:sldId id="2355" r:id="rId46"/>
    <p:sldId id="2356" r:id="rId47"/>
    <p:sldId id="2357" r:id="rId48"/>
    <p:sldId id="2358" r:id="rId49"/>
    <p:sldId id="2359" r:id="rId50"/>
    <p:sldId id="2360" r:id="rId51"/>
    <p:sldId id="2361" r:id="rId52"/>
    <p:sldId id="2362" r:id="rId53"/>
    <p:sldId id="2363" r:id="rId54"/>
    <p:sldId id="2364" r:id="rId55"/>
    <p:sldId id="2365" r:id="rId56"/>
    <p:sldId id="2366" r:id="rId57"/>
    <p:sldId id="2367" r:id="rId58"/>
    <p:sldId id="2368" r:id="rId59"/>
    <p:sldId id="2370" r:id="rId60"/>
    <p:sldId id="2371" r:id="rId61"/>
    <p:sldId id="2372" r:id="rId62"/>
    <p:sldId id="2373" r:id="rId63"/>
    <p:sldId id="2374" r:id="rId64"/>
    <p:sldId id="2375" r:id="rId65"/>
    <p:sldId id="2376" r:id="rId66"/>
    <p:sldId id="2377" r:id="rId67"/>
    <p:sldId id="2378" r:id="rId68"/>
    <p:sldId id="2379" r:id="rId69"/>
    <p:sldId id="2380" r:id="rId70"/>
    <p:sldId id="2381" r:id="rId71"/>
    <p:sldId id="2382" r:id="rId72"/>
    <p:sldId id="2383" r:id="rId73"/>
    <p:sldId id="2384" r:id="rId74"/>
    <p:sldId id="2385" r:id="rId75"/>
    <p:sldId id="2386" r:id="rId76"/>
    <p:sldId id="2387" r:id="rId77"/>
    <p:sldId id="2388" r:id="rId78"/>
    <p:sldId id="2389" r:id="rId79"/>
    <p:sldId id="2390" r:id="rId80"/>
    <p:sldId id="2391" r:id="rId81"/>
    <p:sldId id="2392" r:id="rId82"/>
    <p:sldId id="2393" r:id="rId83"/>
    <p:sldId id="2394" r:id="rId84"/>
    <p:sldId id="2395" r:id="rId85"/>
    <p:sldId id="2396" r:id="rId86"/>
    <p:sldId id="2397" r:id="rId87"/>
    <p:sldId id="1871" r:id="rId88"/>
    <p:sldId id="1872" r:id="rId89"/>
    <p:sldId id="1873" r:id="rId90"/>
    <p:sldId id="1874" r:id="rId9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2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9467" autoAdjust="0"/>
  </p:normalViewPr>
  <p:slideViewPr>
    <p:cSldViewPr>
      <p:cViewPr varScale="1">
        <p:scale>
          <a:sx n="115" d="100"/>
          <a:sy n="115" d="100"/>
        </p:scale>
        <p:origin x="1416" y="114"/>
      </p:cViewPr>
      <p:guideLst>
        <p:guide orient="horz" pos="2188"/>
        <p:guide pos="2852"/>
      </p:guideLst>
    </p:cSldViewPr>
  </p:slideViewPr>
  <p:outlineViewPr>
    <p:cViewPr>
      <p:scale>
        <a:sx n="33" d="100"/>
        <a:sy n="33" d="100"/>
      </p:scale>
      <p:origin x="18" y="74958"/>
    </p:cViewPr>
  </p:outlin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10/18/2021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761964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3758227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4245721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2899510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2611491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3352257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3200668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26019635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213972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1236111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2310352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3602294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12819240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10823668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39162403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38409908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27574693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24333363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3419612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675494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39663557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31449576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5418261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15424787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23957873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9588626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33842256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11110163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12651149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16686048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1099867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42929343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3528174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41</a:t>
            </a:fld>
            <a:endParaRPr lang="en-US" dirty="0"/>
          </a:p>
        </p:txBody>
      </p:sp>
    </p:spTree>
    <p:extLst>
      <p:ext uri="{BB962C8B-B14F-4D97-AF65-F5344CB8AC3E}">
        <p14:creationId xmlns:p14="http://schemas.microsoft.com/office/powerpoint/2010/main" val="24794302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42</a:t>
            </a:fld>
            <a:endParaRPr lang="en-US" dirty="0"/>
          </a:p>
        </p:txBody>
      </p:sp>
    </p:spTree>
    <p:extLst>
      <p:ext uri="{BB962C8B-B14F-4D97-AF65-F5344CB8AC3E}">
        <p14:creationId xmlns:p14="http://schemas.microsoft.com/office/powerpoint/2010/main" val="5675893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43</a:t>
            </a:fld>
            <a:endParaRPr lang="en-US" dirty="0"/>
          </a:p>
        </p:txBody>
      </p:sp>
    </p:spTree>
    <p:extLst>
      <p:ext uri="{BB962C8B-B14F-4D97-AF65-F5344CB8AC3E}">
        <p14:creationId xmlns:p14="http://schemas.microsoft.com/office/powerpoint/2010/main" val="30133239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44</a:t>
            </a:fld>
            <a:endParaRPr lang="en-US" dirty="0"/>
          </a:p>
        </p:txBody>
      </p:sp>
    </p:spTree>
    <p:extLst>
      <p:ext uri="{BB962C8B-B14F-4D97-AF65-F5344CB8AC3E}">
        <p14:creationId xmlns:p14="http://schemas.microsoft.com/office/powerpoint/2010/main" val="29968445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48</a:t>
            </a:fld>
            <a:endParaRPr lang="en-US" dirty="0"/>
          </a:p>
        </p:txBody>
      </p:sp>
    </p:spTree>
    <p:extLst>
      <p:ext uri="{BB962C8B-B14F-4D97-AF65-F5344CB8AC3E}">
        <p14:creationId xmlns:p14="http://schemas.microsoft.com/office/powerpoint/2010/main" val="35458021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49</a:t>
            </a:fld>
            <a:endParaRPr lang="en-US" dirty="0"/>
          </a:p>
        </p:txBody>
      </p:sp>
    </p:spTree>
    <p:extLst>
      <p:ext uri="{BB962C8B-B14F-4D97-AF65-F5344CB8AC3E}">
        <p14:creationId xmlns:p14="http://schemas.microsoft.com/office/powerpoint/2010/main" val="22212411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50</a:t>
            </a:fld>
            <a:endParaRPr lang="en-US" dirty="0"/>
          </a:p>
        </p:txBody>
      </p:sp>
    </p:spTree>
    <p:extLst>
      <p:ext uri="{BB962C8B-B14F-4D97-AF65-F5344CB8AC3E}">
        <p14:creationId xmlns:p14="http://schemas.microsoft.com/office/powerpoint/2010/main" val="15372258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51</a:t>
            </a:fld>
            <a:endParaRPr lang="en-US" dirty="0"/>
          </a:p>
        </p:txBody>
      </p:sp>
    </p:spTree>
    <p:extLst>
      <p:ext uri="{BB962C8B-B14F-4D97-AF65-F5344CB8AC3E}">
        <p14:creationId xmlns:p14="http://schemas.microsoft.com/office/powerpoint/2010/main" val="40932549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52</a:t>
            </a:fld>
            <a:endParaRPr lang="en-US" dirty="0"/>
          </a:p>
        </p:txBody>
      </p:sp>
    </p:spTree>
    <p:extLst>
      <p:ext uri="{BB962C8B-B14F-4D97-AF65-F5344CB8AC3E}">
        <p14:creationId xmlns:p14="http://schemas.microsoft.com/office/powerpoint/2010/main" val="3077842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13270489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53</a:t>
            </a:fld>
            <a:endParaRPr lang="en-US" dirty="0"/>
          </a:p>
        </p:txBody>
      </p:sp>
    </p:spTree>
    <p:extLst>
      <p:ext uri="{BB962C8B-B14F-4D97-AF65-F5344CB8AC3E}">
        <p14:creationId xmlns:p14="http://schemas.microsoft.com/office/powerpoint/2010/main" val="14826935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54</a:t>
            </a:fld>
            <a:endParaRPr lang="en-US" dirty="0"/>
          </a:p>
        </p:txBody>
      </p:sp>
    </p:spTree>
    <p:extLst>
      <p:ext uri="{BB962C8B-B14F-4D97-AF65-F5344CB8AC3E}">
        <p14:creationId xmlns:p14="http://schemas.microsoft.com/office/powerpoint/2010/main" val="28018555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55</a:t>
            </a:fld>
            <a:endParaRPr lang="en-US" dirty="0"/>
          </a:p>
        </p:txBody>
      </p:sp>
    </p:spTree>
    <p:extLst>
      <p:ext uri="{BB962C8B-B14F-4D97-AF65-F5344CB8AC3E}">
        <p14:creationId xmlns:p14="http://schemas.microsoft.com/office/powerpoint/2010/main" val="22986436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56</a:t>
            </a:fld>
            <a:endParaRPr lang="en-US" dirty="0"/>
          </a:p>
        </p:txBody>
      </p:sp>
    </p:spTree>
    <p:extLst>
      <p:ext uri="{BB962C8B-B14F-4D97-AF65-F5344CB8AC3E}">
        <p14:creationId xmlns:p14="http://schemas.microsoft.com/office/powerpoint/2010/main" val="34373558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57</a:t>
            </a:fld>
            <a:endParaRPr lang="en-US" dirty="0"/>
          </a:p>
        </p:txBody>
      </p:sp>
    </p:spTree>
    <p:extLst>
      <p:ext uri="{BB962C8B-B14F-4D97-AF65-F5344CB8AC3E}">
        <p14:creationId xmlns:p14="http://schemas.microsoft.com/office/powerpoint/2010/main" val="15815424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58</a:t>
            </a:fld>
            <a:endParaRPr lang="en-US" dirty="0"/>
          </a:p>
        </p:txBody>
      </p:sp>
    </p:spTree>
    <p:extLst>
      <p:ext uri="{BB962C8B-B14F-4D97-AF65-F5344CB8AC3E}">
        <p14:creationId xmlns:p14="http://schemas.microsoft.com/office/powerpoint/2010/main" val="7847088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59</a:t>
            </a:fld>
            <a:endParaRPr lang="en-US" dirty="0"/>
          </a:p>
        </p:txBody>
      </p:sp>
    </p:spTree>
    <p:extLst>
      <p:ext uri="{BB962C8B-B14F-4D97-AF65-F5344CB8AC3E}">
        <p14:creationId xmlns:p14="http://schemas.microsoft.com/office/powerpoint/2010/main" val="42361024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60</a:t>
            </a:fld>
            <a:endParaRPr lang="en-US" dirty="0"/>
          </a:p>
        </p:txBody>
      </p:sp>
    </p:spTree>
    <p:extLst>
      <p:ext uri="{BB962C8B-B14F-4D97-AF65-F5344CB8AC3E}">
        <p14:creationId xmlns:p14="http://schemas.microsoft.com/office/powerpoint/2010/main" val="3146950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61</a:t>
            </a:fld>
            <a:endParaRPr lang="en-US" dirty="0"/>
          </a:p>
        </p:txBody>
      </p:sp>
    </p:spTree>
    <p:extLst>
      <p:ext uri="{BB962C8B-B14F-4D97-AF65-F5344CB8AC3E}">
        <p14:creationId xmlns:p14="http://schemas.microsoft.com/office/powerpoint/2010/main" val="30686609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62</a:t>
            </a:fld>
            <a:endParaRPr lang="en-US" dirty="0"/>
          </a:p>
        </p:txBody>
      </p:sp>
    </p:spTree>
    <p:extLst>
      <p:ext uri="{BB962C8B-B14F-4D97-AF65-F5344CB8AC3E}">
        <p14:creationId xmlns:p14="http://schemas.microsoft.com/office/powerpoint/2010/main" val="1571921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57844291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63</a:t>
            </a:fld>
            <a:endParaRPr lang="en-US" dirty="0"/>
          </a:p>
        </p:txBody>
      </p:sp>
    </p:spTree>
    <p:extLst>
      <p:ext uri="{BB962C8B-B14F-4D97-AF65-F5344CB8AC3E}">
        <p14:creationId xmlns:p14="http://schemas.microsoft.com/office/powerpoint/2010/main" val="26442554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64</a:t>
            </a:fld>
            <a:endParaRPr lang="en-US" dirty="0"/>
          </a:p>
        </p:txBody>
      </p:sp>
    </p:spTree>
    <p:extLst>
      <p:ext uri="{BB962C8B-B14F-4D97-AF65-F5344CB8AC3E}">
        <p14:creationId xmlns:p14="http://schemas.microsoft.com/office/powerpoint/2010/main" val="164338469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65</a:t>
            </a:fld>
            <a:endParaRPr lang="en-US" dirty="0"/>
          </a:p>
        </p:txBody>
      </p:sp>
    </p:spTree>
    <p:extLst>
      <p:ext uri="{BB962C8B-B14F-4D97-AF65-F5344CB8AC3E}">
        <p14:creationId xmlns:p14="http://schemas.microsoft.com/office/powerpoint/2010/main" val="57068594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66</a:t>
            </a:fld>
            <a:endParaRPr lang="en-US" dirty="0"/>
          </a:p>
        </p:txBody>
      </p:sp>
    </p:spTree>
    <p:extLst>
      <p:ext uri="{BB962C8B-B14F-4D97-AF65-F5344CB8AC3E}">
        <p14:creationId xmlns:p14="http://schemas.microsoft.com/office/powerpoint/2010/main" val="234143972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67</a:t>
            </a:fld>
            <a:endParaRPr lang="en-US" dirty="0"/>
          </a:p>
        </p:txBody>
      </p:sp>
    </p:spTree>
    <p:extLst>
      <p:ext uri="{BB962C8B-B14F-4D97-AF65-F5344CB8AC3E}">
        <p14:creationId xmlns:p14="http://schemas.microsoft.com/office/powerpoint/2010/main" val="63944541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68</a:t>
            </a:fld>
            <a:endParaRPr lang="en-US" dirty="0"/>
          </a:p>
        </p:txBody>
      </p:sp>
    </p:spTree>
    <p:extLst>
      <p:ext uri="{BB962C8B-B14F-4D97-AF65-F5344CB8AC3E}">
        <p14:creationId xmlns:p14="http://schemas.microsoft.com/office/powerpoint/2010/main" val="36600776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69</a:t>
            </a:fld>
            <a:endParaRPr lang="en-US" dirty="0"/>
          </a:p>
        </p:txBody>
      </p:sp>
    </p:spTree>
    <p:extLst>
      <p:ext uri="{BB962C8B-B14F-4D97-AF65-F5344CB8AC3E}">
        <p14:creationId xmlns:p14="http://schemas.microsoft.com/office/powerpoint/2010/main" val="419965874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70</a:t>
            </a:fld>
            <a:endParaRPr lang="en-US" dirty="0"/>
          </a:p>
        </p:txBody>
      </p:sp>
    </p:spTree>
    <p:extLst>
      <p:ext uri="{BB962C8B-B14F-4D97-AF65-F5344CB8AC3E}">
        <p14:creationId xmlns:p14="http://schemas.microsoft.com/office/powerpoint/2010/main" val="187393910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71</a:t>
            </a:fld>
            <a:endParaRPr lang="en-US" dirty="0"/>
          </a:p>
        </p:txBody>
      </p:sp>
    </p:spTree>
    <p:extLst>
      <p:ext uri="{BB962C8B-B14F-4D97-AF65-F5344CB8AC3E}">
        <p14:creationId xmlns:p14="http://schemas.microsoft.com/office/powerpoint/2010/main" val="33523019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72</a:t>
            </a:fld>
            <a:endParaRPr lang="en-US" dirty="0"/>
          </a:p>
        </p:txBody>
      </p:sp>
    </p:spTree>
    <p:extLst>
      <p:ext uri="{BB962C8B-B14F-4D97-AF65-F5344CB8AC3E}">
        <p14:creationId xmlns:p14="http://schemas.microsoft.com/office/powerpoint/2010/main" val="3294985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166308962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73</a:t>
            </a:fld>
            <a:endParaRPr lang="en-US" dirty="0"/>
          </a:p>
        </p:txBody>
      </p:sp>
    </p:spTree>
    <p:extLst>
      <p:ext uri="{BB962C8B-B14F-4D97-AF65-F5344CB8AC3E}">
        <p14:creationId xmlns:p14="http://schemas.microsoft.com/office/powerpoint/2010/main" val="22009628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74</a:t>
            </a:fld>
            <a:endParaRPr lang="en-US" dirty="0"/>
          </a:p>
        </p:txBody>
      </p:sp>
    </p:spTree>
    <p:extLst>
      <p:ext uri="{BB962C8B-B14F-4D97-AF65-F5344CB8AC3E}">
        <p14:creationId xmlns:p14="http://schemas.microsoft.com/office/powerpoint/2010/main" val="31863337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75</a:t>
            </a:fld>
            <a:endParaRPr lang="en-US" dirty="0"/>
          </a:p>
        </p:txBody>
      </p:sp>
    </p:spTree>
    <p:extLst>
      <p:ext uri="{BB962C8B-B14F-4D97-AF65-F5344CB8AC3E}">
        <p14:creationId xmlns:p14="http://schemas.microsoft.com/office/powerpoint/2010/main" val="422423050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76</a:t>
            </a:fld>
            <a:endParaRPr lang="en-US" dirty="0"/>
          </a:p>
        </p:txBody>
      </p:sp>
    </p:spTree>
    <p:extLst>
      <p:ext uri="{BB962C8B-B14F-4D97-AF65-F5344CB8AC3E}">
        <p14:creationId xmlns:p14="http://schemas.microsoft.com/office/powerpoint/2010/main" val="25557833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77</a:t>
            </a:fld>
            <a:endParaRPr lang="en-US" dirty="0"/>
          </a:p>
        </p:txBody>
      </p:sp>
    </p:spTree>
    <p:extLst>
      <p:ext uri="{BB962C8B-B14F-4D97-AF65-F5344CB8AC3E}">
        <p14:creationId xmlns:p14="http://schemas.microsoft.com/office/powerpoint/2010/main" val="28007798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78</a:t>
            </a:fld>
            <a:endParaRPr lang="en-US" dirty="0"/>
          </a:p>
        </p:txBody>
      </p:sp>
    </p:spTree>
    <p:extLst>
      <p:ext uri="{BB962C8B-B14F-4D97-AF65-F5344CB8AC3E}">
        <p14:creationId xmlns:p14="http://schemas.microsoft.com/office/powerpoint/2010/main" val="128907975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79</a:t>
            </a:fld>
            <a:endParaRPr lang="en-US" dirty="0"/>
          </a:p>
        </p:txBody>
      </p:sp>
    </p:spTree>
    <p:extLst>
      <p:ext uri="{BB962C8B-B14F-4D97-AF65-F5344CB8AC3E}">
        <p14:creationId xmlns:p14="http://schemas.microsoft.com/office/powerpoint/2010/main" val="289273180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80</a:t>
            </a:fld>
            <a:endParaRPr lang="en-US" dirty="0"/>
          </a:p>
        </p:txBody>
      </p:sp>
    </p:spTree>
    <p:extLst>
      <p:ext uri="{BB962C8B-B14F-4D97-AF65-F5344CB8AC3E}">
        <p14:creationId xmlns:p14="http://schemas.microsoft.com/office/powerpoint/2010/main" val="10420305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81</a:t>
            </a:fld>
            <a:endParaRPr lang="en-US" dirty="0"/>
          </a:p>
        </p:txBody>
      </p:sp>
    </p:spTree>
    <p:extLst>
      <p:ext uri="{BB962C8B-B14F-4D97-AF65-F5344CB8AC3E}">
        <p14:creationId xmlns:p14="http://schemas.microsoft.com/office/powerpoint/2010/main" val="354772476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82</a:t>
            </a:fld>
            <a:endParaRPr lang="en-US" dirty="0"/>
          </a:p>
        </p:txBody>
      </p:sp>
    </p:spTree>
    <p:extLst>
      <p:ext uri="{BB962C8B-B14F-4D97-AF65-F5344CB8AC3E}">
        <p14:creationId xmlns:p14="http://schemas.microsoft.com/office/powerpoint/2010/main" val="2667345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319983473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83</a:t>
            </a:fld>
            <a:endParaRPr lang="en-US" dirty="0"/>
          </a:p>
        </p:txBody>
      </p:sp>
    </p:spTree>
    <p:extLst>
      <p:ext uri="{BB962C8B-B14F-4D97-AF65-F5344CB8AC3E}">
        <p14:creationId xmlns:p14="http://schemas.microsoft.com/office/powerpoint/2010/main" val="376092331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84</a:t>
            </a:fld>
            <a:endParaRPr lang="en-US" dirty="0"/>
          </a:p>
        </p:txBody>
      </p:sp>
    </p:spTree>
    <p:extLst>
      <p:ext uri="{BB962C8B-B14F-4D97-AF65-F5344CB8AC3E}">
        <p14:creationId xmlns:p14="http://schemas.microsoft.com/office/powerpoint/2010/main" val="26743316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85</a:t>
            </a:fld>
            <a:endParaRPr lang="en-US" dirty="0"/>
          </a:p>
        </p:txBody>
      </p:sp>
    </p:spTree>
    <p:extLst>
      <p:ext uri="{BB962C8B-B14F-4D97-AF65-F5344CB8AC3E}">
        <p14:creationId xmlns:p14="http://schemas.microsoft.com/office/powerpoint/2010/main" val="374898617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86</a:t>
            </a:fld>
            <a:endParaRPr lang="en-US" dirty="0"/>
          </a:p>
        </p:txBody>
      </p:sp>
    </p:spTree>
    <p:extLst>
      <p:ext uri="{BB962C8B-B14F-4D97-AF65-F5344CB8AC3E}">
        <p14:creationId xmlns:p14="http://schemas.microsoft.com/office/powerpoint/2010/main" val="28286147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90</a:t>
            </a:fld>
            <a:endParaRPr lang="en-US" dirty="0"/>
          </a:p>
        </p:txBody>
      </p:sp>
    </p:spTree>
    <p:extLst>
      <p:ext uri="{BB962C8B-B14F-4D97-AF65-F5344CB8AC3E}">
        <p14:creationId xmlns:p14="http://schemas.microsoft.com/office/powerpoint/2010/main" val="3151172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4215659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SitDa8b_MAhWHyRQKHWD-AScQjRwIBw&amp;url=http://viana.mihanblog.com/post/tag/%D8%AA%D8%B5%D8%A7%D9%88%DB%8C%D8%B1+%D9%85%D8%AA%D8%AD%D8%B1%DA%A9+%D8%A8%D8%B9%D8%AB%D8%AA+%D9%BE%DB%8C%D8%A7%D9%85%D8%A8%D8%B1+%D8%A7%D8%B3%D9%84%D8%A7%D9%85&amp;psig=AFQjCNHDA9DVF2m5iqAWTmTXKQK6OhkapQ&amp;ust=146243236661542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504950" y="84056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278650"/>
            <a:ext cx="8229600" cy="5580620"/>
          </a:xfrm>
        </p:spPr>
        <p:txBody>
          <a:bodyPr>
            <a:normAutofit/>
          </a:bodyPr>
          <a:lstStyle/>
          <a:p>
            <a:pPr marL="0" indent="0" algn="ctr">
              <a:lnSpc>
                <a:spcPct val="150000"/>
              </a:lnSpc>
              <a:buNone/>
            </a:pPr>
            <a:r>
              <a:rPr lang="fa-I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4/13</a:t>
            </a:r>
            <a:r>
              <a:rPr lang="ar-SA"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-اذن </a:t>
            </a:r>
            <a:r>
              <a:rPr lang="ar-SA"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ولی امر</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 آيا براي دفاع از اسلام و جمهوري اسلامي اجازة امام يا مرجع تقليد لازم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 دفاع از اسلام و جمهوري اسلامي، به هر نحو ممكن، بر تمام مكلفين واجب است و مشروط به اجازه نيست.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8617711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4" y="233645"/>
            <a:ext cx="8010891"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13/5</a:t>
            </a:r>
            <a:r>
              <a:rPr lang="ar-SA"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-رفتن </a:t>
            </a:r>
            <a:r>
              <a:rPr lang="ar-SA"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به جبهه ومشکلات معیشتی خانواده</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س7) افرادي كه سرپرست خانواده و مسئول انجام كارها و نان‌آور خانه هستند، آيا رفتن به جبهه بر آنان واجب است؟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بستگي به نياز جبهه ها دارد و تشخيص آن با مسئولان است وبطورکلی تا موقعي كه جبهه نياز به نيرو دارد، براي كساني كه تمكن دارند از اسلام و مسلمين دفاع نمايند، واجب است شركت كنند.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92920207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818710"/>
            <a:ext cx="8229600" cy="4525963"/>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13/6</a:t>
            </a:r>
            <a:r>
              <a:rPr lang="ar-SA"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 </a:t>
            </a:r>
            <a:r>
              <a:rPr lang="ar-SA"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رفتن به جبهه وداشتن بیماری</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س8) آيا هر نوع بيماري مي‌تواند مجوّزي براي نرفتن به رزم باشد؟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هر نوع بيماري كه مانع از فعاليت فرد در ميدان رزم شود و يا فعاليت او موجب تشديد بيماري شود، مي‌تواند مجوّزي براي نرفتن به جهاد باشد</a:t>
            </a:r>
            <a:endPar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9202211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1550" y="998730"/>
            <a:ext cx="7560840" cy="4062651"/>
          </a:xfrm>
          <a:prstGeom prst="rect">
            <a:avLst/>
          </a:prstGeom>
        </p:spPr>
        <p:txBody>
          <a:bodyPr wrap="square">
            <a:spAutoFit/>
          </a:bodyPr>
          <a:lstStyle/>
          <a:p>
            <a:pPr algn="ctr" rtl="1">
              <a:lnSpc>
                <a:spcPct val="150000"/>
              </a:lnSpc>
            </a:pPr>
            <a:r>
              <a:rPr lang="fa-I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13/7</a:t>
            </a:r>
            <a:r>
              <a:rPr lang="ar-SA"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-نابالغان </a:t>
            </a:r>
            <a:r>
              <a:rPr lang="ar-SA"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وحضوردرجبهه</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س9)نوجواني هستم كه به حدّ بلوغ شرعي نرسيده‌ام، خيلي دوست دارم به جبهه بروم و با دشمنان اسلام بجنگم، ولي پدر و مادرم راضي نيستند، تكليف من چيست؟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 بر غير بالغين شركت در جبهه واجب نيست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6465108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13/8</a:t>
            </a:r>
            <a:r>
              <a:rPr lang="ar-SA"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-زنان </a:t>
            </a:r>
            <a:r>
              <a:rPr lang="ar-SA"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وجبهه</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س10) امدادگري خواهران در جبهه ها، از نظر فقهي، چه حكمي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 با رعايت حجاب و عفاف و ساير شئون اسلامي اشكال ندارد، امّا تازماني‌كه برادران بتوانند امور امدادگري را انجام دهند، خواهران مشاركت نداشته باشند بهتر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7823264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36585" y="512458"/>
            <a:ext cx="8119410"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spcBef>
                <a:spcPct val="20000"/>
              </a:spcBef>
            </a:pPr>
            <a:r>
              <a:rPr lang="fa-I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13/9</a:t>
            </a:r>
            <a:r>
              <a:rPr lang="ar-SA"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-محصلین </a:t>
            </a:r>
            <a:r>
              <a:rPr lang="ar-SA"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وجبهه</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س11) براي كساني‌كه به تحصيل علوم اسلامي يا علوم جديد اشتغال دارند يا به انجام وظايف ديگر براي خدمت به جمهوري اسلامي مشغولند، آيا رفتن به جبهة جنگ مقدم است يا آنكه به كار خود ادامه دهند؛ لطفاً وظيفة شرعي را بيان نماييد.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 اگر مقامات مسئول اعلام كردند كه جبهه به آن‌ها نياز دارد، واجب است به جبهه بروند و بر هر كار ديگري مقدم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049296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817315" y="818710"/>
            <a:ext cx="7515835" cy="4708981"/>
          </a:xfrm>
          <a:prstGeom prst="rect">
            <a:avLst/>
          </a:prstGeom>
        </p:spPr>
        <p:txBody>
          <a:bodyPr wrap="square">
            <a:spAutoFit/>
          </a:bodyPr>
          <a:lstStyle/>
          <a:p>
            <a:pPr algn="ctr" rtl="1">
              <a:lnSpc>
                <a:spcPct val="150000"/>
              </a:lnSpc>
            </a:pPr>
            <a:r>
              <a:rPr lang="fa-I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13/10</a:t>
            </a:r>
            <a:r>
              <a:rPr lang="ar-SA"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-جبهه </a:t>
            </a:r>
            <a:r>
              <a:rPr lang="ar-SA"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واذن والدین</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س12). اقدام به دفاع از اسلام هنگام تشخيص خطر براي اسلام، بدون رضايت والدين چه حكمي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دفاع از اسلام و مسلمين واجب است و متوقف بر اذن والدين نيست، ولي در عين حال سزاوار است كه انسان تا مي تواند رضايت آنان را جلب كند.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0914957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1019838" y="1403775"/>
            <a:ext cx="7110790" cy="4062651"/>
          </a:xfrm>
          <a:prstGeom prst="rect">
            <a:avLst/>
          </a:prstGeom>
        </p:spPr>
        <p:txBody>
          <a:bodyPr wrap="square">
            <a:spAutoFit/>
          </a:bodyPr>
          <a:lstStyle/>
          <a:p>
            <a:pPr algn="ctr" rtl="1">
              <a:lnSpc>
                <a:spcPct val="150000"/>
              </a:lnSpc>
            </a:pPr>
            <a:r>
              <a:rPr lang="fa-I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13/11</a:t>
            </a:r>
            <a:r>
              <a:rPr lang="ar-SA"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-تصرف </a:t>
            </a:r>
            <a:r>
              <a:rPr lang="ar-SA"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کشورمتجاوز</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س13)براي نبرد با سربازان باطل ورود به زمين آنان جايز است يا نه؟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ج)دفاع از اسلام و بلاد مسلمين تا هر كجا كه لازم باشد واجب  است تعقيب شود.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564644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1610" y="683695"/>
            <a:ext cx="7245805"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buNone/>
            </a:pPr>
            <a:endParaRPr lang="en-US" dirty="0"/>
          </a:p>
          <a:p>
            <a:pPr marL="0" indent="0" algn="ctr">
              <a:lnSpc>
                <a:spcPct val="150000"/>
              </a:lnSpc>
              <a:buNone/>
            </a:pPr>
            <a:r>
              <a:rPr lang="ar-SA"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12/13-ضرورت فراگیری فنون نظامی</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14) آيا يادگيري فنون نظامي واجب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ج)بر همه واجب كفايي است و با اقدام عدد كافي، از ديگران ساقط مي‌شود.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32598999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1580" y="188640"/>
            <a:ext cx="7470831" cy="646330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13/13-کوتاهی درآموزش نیروها                                                                                             </a:t>
            </a:r>
            <a:endParaRPr lang="fa-IR"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algn="ctr" rtl="1">
              <a:lnSpc>
                <a:spcPct val="150000"/>
              </a:lnSpc>
            </a:pPr>
            <a:r>
              <a:rPr lang="ar-SA"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  </a:t>
            </a:r>
            <a:r>
              <a:rPr lang="fa-IR"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 </a:t>
            </a:r>
            <a:r>
              <a:rPr lang="ar-SA"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س15) ممانعت فرماندهان از اعزام به موقع كاركنان به دوره هاى آموزشى، به بهانه هایی مانند نياز سازمانى در صورتى كه موجب تعويق درجه و تضييع حقوق آنان گردد، به لحاظ شرعى چه حكمى دارد؟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گر عدم اعزام به دوره هاى مذكور، موجب تضييع حقوق كاركنان است، جايز نيست؛ مگر در صورتى كه ضرورت غير قابل اغماض وجود داشته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73578990"/>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5.picofile.com/file/8161617168/%D9%85%D8%AA%D8%AD%D8%B1%DA%A9_%D9%BE%DB%8C%D8%A7%D9%85%D8%A8%D8%B1_129_.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371600"/>
            <a:ext cx="62484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DCAF145E0CAXW3KJ5CA7211NDCASSHA5DCA13HM3RCAHJ7WGYCATGI4JACA110GJ7CA1SA0MICALPZBOVCAD5K7GHCAA3JNIICAZ78CC3CAXG33GSCANKEK8YCA23E20TCAXB6C6ECAMZQ19TCAES1EQLCARR15CN.jpg"/>
          <p:cNvPicPr>
            <a:picLocks noChangeAspect="1" noChangeArrowheads="1"/>
          </p:cNvPicPr>
          <p:nvPr/>
        </p:nvPicPr>
        <p:blipFill>
          <a:blip r:embed="rId5" cstate="print"/>
          <a:srcRect/>
          <a:stretch>
            <a:fillRect/>
          </a:stretch>
        </p:blipFill>
        <p:spPr bwMode="auto">
          <a:xfrm>
            <a:off x="0" y="0"/>
            <a:ext cx="1513273" cy="11334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8043073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3" name="Rectangle 2"/>
          <p:cNvSpPr/>
          <p:nvPr/>
        </p:nvSpPr>
        <p:spPr>
          <a:xfrm>
            <a:off x="431540" y="0"/>
            <a:ext cx="8595955" cy="6786473"/>
          </a:xfrm>
          <a:prstGeom prst="rect">
            <a:avLst/>
          </a:prstGeom>
        </p:spPr>
        <p:txBody>
          <a:bodyPr wrap="square">
            <a:spAutoFit/>
          </a:bodyPr>
          <a:lstStyle/>
          <a:p>
            <a:endParaRPr lang="en-US" dirty="0"/>
          </a:p>
          <a:p>
            <a:pPr algn="ctr" rtl="1">
              <a:lnSpc>
                <a:spcPct val="150000"/>
              </a:lnSpc>
            </a:pPr>
            <a:r>
              <a:rPr lang="fa-IR"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13/14</a:t>
            </a: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-عدم شرکت درمراسم صبحگاه</a:t>
            </a:r>
            <a:endParaRPr lang="en-US"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س16)در برنامه هاي ورزشي و صبحگاه افرادي كه مشكل جسمي دارند از جمله ديسك كمر كه خود فرد احساس درد مي كند ولي پزشك اعلام مي دارد مشكلي ندارد حكم شرعي عدم حضور چيست ؟                                                  ج)چنانچه تشخيص عقلايي بدهد كه انجام برنامه هاي سنگين ورزشي يا ايستادن در صبحگاه براي او و سلامتيش مضر مي باشد ،حضور در اين نوع برنامه ها لازم نيست ولي با توجه به ضوابط و مقررات سازماني بايد براي شركت نكردن در اين برنامه ها از مسئول مربوط اجازه يا مرخصي بگيرد.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611281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431540" y="458670"/>
            <a:ext cx="8280920" cy="4985980"/>
          </a:xfrm>
          <a:prstGeom prst="rect">
            <a:avLst/>
          </a:prstGeom>
        </p:spPr>
        <p:txBody>
          <a:bodyPr wrap="square">
            <a:spAutoFit/>
          </a:bodyPr>
          <a:lstStyle/>
          <a:p>
            <a:pPr algn="ctr" rtl="1">
              <a:lnSpc>
                <a:spcPct val="150000"/>
              </a:lnSpc>
            </a:pPr>
            <a:r>
              <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13/15</a:t>
            </a: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-برنامه </a:t>
            </a: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صبحگاه وایجادمزاحمت برای همسایگان</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س17) صداى موزيك صبحگاهى برخى از يگان ها، معمولا موجب اذيت و آزار همسايه ها مى شود؛ آيا اين موضوع تضييع حقوق مردم محسوب مى شود يا خير؟</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عرفاً مزاحمت و ايذاء محسوب شود، ايذاء مؤمنين و همسايگان جايز نيست وبايد از انجام كارهايى كه موجب ايذاء مردم است، خوددارى شود.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2799492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66555" y="953725"/>
            <a:ext cx="8010890" cy="3693319"/>
          </a:xfrm>
          <a:prstGeom prst="rect">
            <a:avLst/>
          </a:prstGeom>
        </p:spPr>
        <p:txBody>
          <a:bodyPr wrap="square">
            <a:spAutoFit/>
          </a:bodyPr>
          <a:lstStyle/>
          <a:p>
            <a:pPr algn="ctr" rtl="1">
              <a:lnSpc>
                <a:spcPct val="150000"/>
              </a:lnSpc>
            </a:pPr>
            <a:r>
              <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13/16</a:t>
            </a: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-شرکت </a:t>
            </a: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خواهران درمراسم صبگاه ورژه</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س18) شركت كاركنان زن در صبحگاه مشترك همراه كاركنان مرد و شركت در رژه چه حكمى دارد؟                              </a:t>
            </a:r>
            <a:endPar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شركت در صبحگاه، با رعايت دقيق ضوابط شرعى اشكال ندارد؛ ولى شايسته است از انجام رژه خانم ها پرهيز شود.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1282813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476545" y="764182"/>
            <a:ext cx="8458672" cy="5632311"/>
          </a:xfrm>
          <a:prstGeom prst="rect">
            <a:avLst/>
          </a:prstGeom>
        </p:spPr>
        <p:txBody>
          <a:bodyPr wrap="square">
            <a:spAutoFit/>
          </a:bodyPr>
          <a:lstStyle/>
          <a:p>
            <a:pPr algn="ctr" rtl="1">
              <a:lnSpc>
                <a:spcPct val="150000"/>
              </a:lnSpc>
            </a:pP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17/</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a:t>
            </a: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3-اضرارجانی به نیروها دربرنامه های آموزشی</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 19)درآموزش تیراندازی ویاخریب ومانندآن، اِضرار جسمي به ديگران چه حكمي دارد؟                                            </a:t>
            </a:r>
            <a:endPar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اضرار عمدي به ديگران، حرام است و موجب ضمان مي‌گردد. اضرار غيرعمدي حرام نيست، اما موجب ضمان مي‌گردد.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البته اگر نهايت سعي و كوشش خود را به‌كار برده باشد، درعین حال انفجاري رخ دهد، ضامن نيست و بايد از بيت‌المال جبران خسارت شود.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453746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6595" y="233645"/>
            <a:ext cx="7515836" cy="62556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18/13-ارتکاب خلاف به خاطر کوتاهی درآموزش</a:t>
            </a:r>
            <a:r>
              <a:rPr lang="en-US"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 </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س20)اگر فردي از كاركنان به لحاظ نداشتن آموزش لازم مرتكب خلاف شرع بشود مسئوليت اين امر به عهده چه كسي است؟                                                                                                                                                   ج) كسي كه عمداً مرتكب خلاف شرع مي‌شود و كسي كه در آموزش كوتاهي كرده است هر دو مسئول هستند.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31008810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88894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19/13-هدردادن مهمات                                                                                                     </a:t>
            </a:r>
            <a:r>
              <a:rPr lang="fa-IR"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
            </a:r>
            <a:br>
              <a:rPr lang="fa-IR"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br>
            <a:r>
              <a:rPr lang="ar-SA"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س21)  گاهي به دستور فرماندهان در تمرينات نظامي، تيراندازي و يا شليك راكت، بدون داشتن سيبل يا هدف انجام مي‌شود؛ با‌توجه‌به اينكه هفتاد درصد اين كار هدر دادن تجهيزات است و سي درصد به منظور چك كردن تجهيزات و اهرم‌هاي كنترل آتش و كسب تجربه براي شليك‌كننده، انجام اين تمرينات از نظر شرعي جايز است يا خير؟</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اگر نياز باشد، اشكال ندارد؛ ولي تا آنجايي‌كه امكان دارد، بايد از اتلاف بيت‌المال جلوگيري كرد.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1846529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6645" y="1448780"/>
            <a:ext cx="657073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س22)اگر بر اثر بي‌توجهي تيرهاي زيادي بيهوده مصرف شود، آيا اين كار مشكل شرعي دارد يا خير؟</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به‌طور‌كلي بيت‌المال، اعم از مهمات جنگي و غير آن، بايد بر‌اساس ضوابط قانوني استفاده و به‌كارگيري شود، و تيراندازي بيهوده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4685148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6615" y="863715"/>
            <a:ext cx="7515836" cy="4558875"/>
          </a:xfrm>
        </p:spPr>
        <p:txBody>
          <a:bodyPr>
            <a:noAutofit/>
          </a:bodyPr>
          <a:lstStyle/>
          <a:p>
            <a:pPr marL="0" indent="0" algn="ctr">
              <a:lnSpc>
                <a:spcPct val="150000"/>
              </a:lnSpc>
              <a:buNone/>
            </a:pP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20/13-سهل انگاری درنشانه گیری وهدررفتن تیرها                                                      </a:t>
            </a:r>
            <a:endPar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endParaRPr>
          </a:p>
          <a:p>
            <a:pPr marL="0" indent="0" algn="ctr">
              <a:lnSpc>
                <a:spcPct val="150000"/>
              </a:lnSpc>
              <a:buNone/>
            </a:pP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س22)چنانچه بر اثر سهل انگاري فرد تيرها به هدف برخورد نکند،حکم آن چیست؟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به قصد هدف نشانه گيري كرده و به دلايل مختلف از جمله ناشي بودن تير به هدف اصابت نكند، اشكال ندارد و ضامن نيست، ولي اگر عمداً سهل انگاري كند، اتلاف بيت المال بوده و ضامن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330442651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1650" y="953725"/>
            <a:ext cx="6930770" cy="4558875"/>
          </a:xfrm>
        </p:spPr>
        <p:txBody>
          <a:bodyPr>
            <a:noAutofit/>
          </a:bodyPr>
          <a:lstStyle/>
          <a:p>
            <a:pPr marL="0" indent="0" algn="ctr">
              <a:lnSpc>
                <a:spcPct val="150000"/>
              </a:lnSpc>
              <a:buNone/>
            </a:pPr>
            <a:r>
              <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13/21</a:t>
            </a: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-آموزش </a:t>
            </a: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نظامی به بانوان</a:t>
            </a:r>
            <a:endParaRPr lang="en-US"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س23) آيا بانوان مي توانند، با رعايت حجاب اسلامي، آموزش فنون نظامي ببينند؟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 آموزش نظامي براي بانوان، با مراعات كامل وظايف شرعيه و عدم مفسده، مانع ندارد، ولي اگر متوقف است به اينكه نامحرم آن‌ها را آموزش بدهد، احتراز نمايند.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419677375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584" y="818710"/>
            <a:ext cx="8135965"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40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22/13-فشارآوردن به نیروها درآموزش نظامی</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س24) گاهى به دليل انجام ورزش هاى سنگين و غير اصولى در يگان ويژه، برخى از كاركنان به بيمارى (ديسك كمر، واريس و ...) مبتلا مى شوند؛ آيا مربيان ورزشى از نظر شرعى مسئول مى باشند؟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اگر ورزش غير اصولى و غير قانونى است، انجام آن اشكال دارد. وبطورکلی لازم است از تحميل تكاليف نا متناسب با شرايط جسمي و روحي افراد كه بعضاً موجب عوارض تأسف بار و موجب خسارت جبران ناپذير مي شود پرهيز شود.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39723648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7614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1600" y="278650"/>
            <a:ext cx="6930770" cy="5580620"/>
          </a:xfrm>
        </p:spPr>
        <p:txBody>
          <a:bodyPr>
            <a:normAutofit/>
          </a:bodyPr>
          <a:lstStyle/>
          <a:p>
            <a:pPr marL="0" indent="0" algn="ctr">
              <a:lnSpc>
                <a:spcPct val="150000"/>
              </a:lnSpc>
              <a:buNone/>
            </a:pPr>
            <a:r>
              <a:rPr lang="ar-SA" sz="40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23/13-تقلب درثبت نمره تیراندازی</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س25) حكم شرعي افسران ميدان تير كه با اشخاص همكاري نموده و نمره غير واقعي تيراندازي به آنها مي دهند چيست </a:t>
            </a:r>
            <a:endPar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ج)گزارش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خلاف واقع و امضاء كردن اين گونه موارد خلاف واقع، جايز نيست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6172304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4" y="233645"/>
            <a:ext cx="8010891"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40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24/13-برداشتن پوکه وفشنگ ازمیدان تیر                                                                                 </a:t>
            </a:r>
            <a:endParaRPr lang="fa-IR" sz="40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endParaRPr>
          </a:p>
          <a:p>
            <a:pPr marL="0" indent="0" algn="ctr">
              <a:lnSpc>
                <a:spcPct val="150000"/>
              </a:lnSpc>
              <a:buNone/>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س26)اگر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هنگام آموزش تيراندازي به بسيجيان آنها مقداري از تيرها را شليك نكنند و به منزل براي يادگاري ببرند آيا اينكار مشكل دارد يا خير؟                                                                                                                       ج) بردن فشنگ از مراكز آموزشي بعنوان يادگاري جايز نيست و هر گونه اقدام در مورد فشنگ و موارد منفجره بايد طبق مقررات و يا نظر مسئول مربوطه انجام گيرد.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7863607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818710"/>
            <a:ext cx="8229600" cy="4525963"/>
          </a:xfrm>
        </p:spPr>
        <p:txBody>
          <a:bodyPr>
            <a:normAutofit fontScale="925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40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13/25</a:t>
            </a:r>
            <a:r>
              <a:rPr lang="ar-SA" sz="40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-مسئول </a:t>
            </a:r>
            <a:r>
              <a:rPr lang="ar-SA" sz="40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حفظ تجهیزات                                                                                                                </a:t>
            </a:r>
            <a:endParaRPr lang="fa-IR" sz="40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endParaRPr>
          </a:p>
          <a:p>
            <a:pPr marL="0" indent="0" algn="ctr">
              <a:lnSpc>
                <a:spcPct val="150000"/>
              </a:lnSpc>
              <a:buNone/>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27) آيا مسئوليت حفاظت و نگهداري تجهيزات و وسايل فقط مربوط به تحويل گيرنده است يا همه در آن نقش دارند و مسئول هستند؟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همه كساني كه تجهيزات را در اختيار دارند مسئول هستند و بايد در نگهداري و حفاظت از بيت‌المال تلاش كنند و تحويل‌گيرنده مسئوليت بيشتري دارد و در صورت كوتاهي ضامن است.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32697280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1549" y="998730"/>
            <a:ext cx="8235915" cy="5147563"/>
          </a:xfrm>
          <a:prstGeom prst="rect">
            <a:avLst/>
          </a:prstGeom>
        </p:spPr>
        <p:txBody>
          <a:bodyPr wrap="square">
            <a:spAutoFit/>
          </a:bodyPr>
          <a:lstStyle/>
          <a:p>
            <a:pPr algn="ctr" rtl="1">
              <a:lnSpc>
                <a:spcPct val="150000"/>
              </a:lnSpc>
            </a:pPr>
            <a:r>
              <a:rPr lang="ar-SA" sz="37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26/13-کوتاهی درحفظ سلاح</a:t>
            </a:r>
            <a:r>
              <a:rPr lang="ar-SA"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س28) آيا كوتاهي در مراقبت از سلاح، باتوجه‌به اينكه فرد يقين دارد خطري وجود ندارد، كار حرامي است؟                    </a:t>
            </a:r>
            <a:endParaRPr lang="fa-IR" sz="2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مراقبت از سلاح كار لازمي است و تخلّف از وظيفه جايز نيست.</a:t>
            </a:r>
            <a:r>
              <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a:lnSpc>
                <a:spcPct val="150000"/>
              </a:lnSpc>
            </a:pPr>
            <a:r>
              <a:rPr lang="ar-SA"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س29) اگر كسي اقدامات حفاظتي را دربارة سلاح خود رعايت نكرد و اين كوتاهي منجر به قتل با سلاح شد ، چه كسي شرعاً ضامن است؟                                                                                                                                    ج) قاتل ضامن است و كسي‌كه اقدامات حفاظتي را مراعات نكرد، مطابق مقررات بايد مجازات شود.</a:t>
            </a:r>
            <a:endPar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289132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30) كوتاهي در نگهداري يا تعمير وسايل كه در بلندمدت موجب خرابي تجهيزات مي‌شود، از نظر شرعي چه حكمي دارد؟                                                                                                                                                 ج) كوتاهي در اين امر حرام است و چنين افرادي ضامن بوده و در پيشگاه خداوند متعال نيز مسئول‌اند.</a:t>
            </a:r>
            <a:r>
              <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marL="0" indent="0" algn="ctr">
              <a:lnSpc>
                <a:spcPct val="150000"/>
              </a:lnSpc>
              <a:buNone/>
            </a:pPr>
            <a:r>
              <a:rPr lang="ar-SA"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31) رعايت نكردن اصول نگهداري تجهيزات نظامي چه حكمي دارد؟                                                                        ج) جايز نيست و چنانچه موجب از بين رفتن بيت‌المال يا ايجاد خسارت در آن شود، موجب ضمان است.</a:t>
            </a:r>
            <a:r>
              <a:rPr lang="en-US"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41794079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36585" y="951040"/>
            <a:ext cx="8119410" cy="44781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32) كوتاهي در تعمير، نگهداري و آماده به‌كار نگه‌داشتن تجهيزات نظامي چه حكمي دارد؟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جايز نيست و چنانچه خسارتي به اموال بيت‌المال وارد شود، موجب ضمان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33) كوتاهي برخي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افراد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 نگهداري تجهيزات و ابزارهاي موجب درمعرض خرابي و نابودي قرار گرفتن آن ابزار می شود، حكم آن چیست؟                                                                                                                       ج) كوتاهي در حفظ و نگهداري سرمايه‌هاي نظامي ممنوع و حرام شرعي و موجب ضمان شرعي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1151301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521550" y="818710"/>
            <a:ext cx="8190909" cy="3323987"/>
          </a:xfrm>
          <a:prstGeom prst="rect">
            <a:avLst/>
          </a:prstGeom>
        </p:spPr>
        <p:txBody>
          <a:bodyPr wrap="square">
            <a:spAutoFit/>
          </a:bodyPr>
          <a:lstStyle/>
          <a:p>
            <a:pPr algn="ctr" rtl="1">
              <a:lnSpc>
                <a:spcPct val="150000"/>
              </a:lnSpc>
            </a:pPr>
            <a:r>
              <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13/27</a:t>
            </a: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-حمله </a:t>
            </a: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به غیر نظامیان دشمن</a:t>
            </a:r>
            <a:r>
              <a:rPr lang="en-US"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34) تيراندازي به سوي غيرنظاميان دشمن، كه با چتر نجات از هواپيما به خارج پريده‌اند، چه حكمي دارد؟  </a:t>
            </a: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 اگر جزو نيروهاي دشمن، كه در حال جنگ با مسلمانان هستند، نمي‌باشند جايز نيست.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1331689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1019838" y="1403775"/>
            <a:ext cx="7110790" cy="4431983"/>
          </a:xfrm>
          <a:prstGeom prst="rect">
            <a:avLst/>
          </a:prstGeom>
        </p:spPr>
        <p:txBody>
          <a:bodyPr wrap="square">
            <a:spAutoFit/>
          </a:bodyPr>
          <a:lstStyle/>
          <a:p>
            <a:pPr algn="ctr" rtl="1">
              <a:lnSpc>
                <a:spcPct val="150000"/>
              </a:lnSpc>
            </a:pP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28/13-حمله به شهرها وانهدام ساختمانها</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س35) اگر دشمن در منطقه مسكوني و در ميان غيرنظاميان مستقر شود، آيا به جهت تأمين نيروهاي خودي و ضربه زدن به نظاميان دشمن مي‌توان آن مناطق مسكوني و غيرنظاميان را نيز بمباران كرد؟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ج)جايز نيست؛ مگر آنكه مطمئناً آن‌ها را به‌عنوان سپر انسان قرار دهند و بخواهند در ساية آن‌ها ضربه بزنند، جايز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9435338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1550" y="323655"/>
            <a:ext cx="8370929"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س36) اگر غيرنظاميان از شهر خارج نشدند، آيا براي تصرف شهر و شكست نيروهاي نظامي، حمله به شهر و كشتن غيرنظاميان جايز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كشتن انسان‌هاي بي‌گناه جايز نيست؛ ولي اگر دشمن آن‌ها را سپر انساني قرار دهد و ضرورت دفاع اقتضا كند و هيچ راهِ چارة ديگري وجود نداشته باشد، بعد از اخطار مكرر و جدّي، جايز است</a:t>
            </a: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س37) آيا عمليات شبانه به مواضع دشمن، در شهري كه ساكنين غيرنظامي دارد، جايز است؟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شهر، شهر دشمن باشد و يا دشمن براي ضربه زدن به نيروهاي خودي به آن پناه گرفته باشد، جايز است؛ ولي حتي‌المقدور به‌گونه‌اي عمل شود كه انسان‌هاي بي‌گناه آسيب نبينند.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93972268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1580" y="188640"/>
            <a:ext cx="7470831" cy="383181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29/13-حمله به </a:t>
            </a: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بیمارستانه</a:t>
            </a:r>
            <a:r>
              <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ا</a:t>
            </a:r>
            <a:r>
              <a:rPr lang="fa-IR" b="1" dirty="0" smtClean="0"/>
              <a:t> </a:t>
            </a:r>
            <a:r>
              <a:rPr lang="ar-SA" b="1" dirty="0" smtClean="0"/>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38) تخريب بيمارستان‌ها و ديگر اماكني كه بيماران و مجروحان نظامي و غير نظامي دشمن در آن براي مداوا مستقر شده‌اند و يا حمله به وسايل نقلية حمل بيماران چه حكمي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چنانچه دشمن از آن‌ها براي ضربه زدن به نيروهاي خودي استفاده نكند،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939221669"/>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1550" y="998730"/>
            <a:ext cx="7560840" cy="3970318"/>
          </a:xfrm>
          <a:prstGeom prst="rect">
            <a:avLst/>
          </a:prstGeom>
        </p:spPr>
        <p:txBody>
          <a:bodyPr wrap="square">
            <a:spAutoFit/>
          </a:bodyPr>
          <a:lstStyle/>
          <a:p>
            <a:pPr algn="r" rtl="1">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امام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كاظم(علیه السلام)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می‌فرماید: </a:t>
            </a:r>
            <a:endPar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r" rtl="1">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وَجَدْتُ عِلْمَ النَّاسِ فِی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أَرْبَعٍ</a:t>
            </a:r>
          </a:p>
          <a:p>
            <a:pPr algn="r" rtl="1">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أَوَّلُهَا أَنْ تَعْرِفَ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رَبَّكَ                                        خداشناسی</a:t>
            </a:r>
          </a:p>
          <a:p>
            <a:pPr algn="r" rtl="1">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 الثَّانِیَةُ أَنْ تَعْرِفَ مَا صَنَعَ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بِكَ                        خودشناسی</a:t>
            </a:r>
          </a:p>
          <a:p>
            <a:pPr algn="r" rtl="1">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 الثَّالِثَةُ أَنْ تَعْرِفَ مَا أَرَادَ مِنْكَ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وظیفه شناسی</a:t>
            </a:r>
          </a:p>
          <a:p>
            <a:pPr algn="r" rtl="1">
              <a:lnSpc>
                <a:spcPct val="150000"/>
              </a:lnSpc>
            </a:pP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الرَّابِعَةُ أَنْ تَعْرِفَ مَا یُخْرِجُكَ مِنْ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دِینِكَ        آسیب شناسی</a:t>
            </a:r>
            <a:endPar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7872481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3" name="Rectangle 2"/>
          <p:cNvSpPr/>
          <p:nvPr/>
        </p:nvSpPr>
        <p:spPr>
          <a:xfrm>
            <a:off x="341530" y="1133745"/>
            <a:ext cx="8595955" cy="3785652"/>
          </a:xfrm>
          <a:prstGeom prst="rect">
            <a:avLst/>
          </a:prstGeom>
        </p:spPr>
        <p:txBody>
          <a:bodyPr wrap="square">
            <a:spAutoFit/>
          </a:bodyPr>
          <a:lstStyle/>
          <a:p>
            <a:pPr algn="ctr" rtl="1">
              <a:lnSpc>
                <a:spcPct val="150000"/>
              </a:lnSpc>
            </a:pP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30/13-آتش سوزی وخرابکاری درشهرهای دشمن                                                                  </a:t>
            </a:r>
            <a:endPar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endParaRPr>
          </a:p>
          <a:p>
            <a:pPr algn="ctr" rtl="1">
              <a:lnSpc>
                <a:spcPct val="150000"/>
              </a:lnSpc>
            </a:pP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س39) آيا ايجاد آتش‌سوزي در شهري كه غيرنظاميان در آن ساكن هستند، به‌منظور غلبه بر دشمن، جايز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rtl="1">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 مگر آنكه دشمن در آن جاها براي ضربه زدن به نيروهاي خودي پناه گرفته باشد و راه دفاع منحصر در آن باشد.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2720695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386535" y="953725"/>
            <a:ext cx="8055895" cy="4431983"/>
          </a:xfrm>
          <a:prstGeom prst="rect">
            <a:avLst/>
          </a:prstGeom>
        </p:spPr>
        <p:txBody>
          <a:bodyPr wrap="square">
            <a:spAutoFit/>
          </a:bodyPr>
          <a:lstStyle/>
          <a:p>
            <a:pPr algn="ctr" rtl="1">
              <a:lnSpc>
                <a:spcPct val="150000"/>
              </a:lnSpc>
            </a:pP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31/13-خسارات به زیرساخت های شهری دشمن</a:t>
            </a:r>
            <a:endParaRPr lang="en-US"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endParaRPr>
          </a:p>
          <a:p>
            <a:pPr algn="ctr">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س40) آيا هدف قرار دادن ايستگاه‌هاي فضايي سرنشين‌دار دشمن كه به ظاهر براي اكتشاف علمي و همكاري بين‌المللي فعاليت مي‌كنند و غيرنظامي هستند، با هدف شكستن هيمنه و ابهت دشمن مجاز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تجاوز به اماكن غير نظامي دشمن جايز نيست، مگر آنكه دشمن از اين اماكن براي اهداف نظامي عليه نظام اسلامي استفاده كند.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407698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66555" y="953725"/>
            <a:ext cx="8010890" cy="5032147"/>
          </a:xfrm>
          <a:prstGeom prst="rect">
            <a:avLst/>
          </a:prstGeom>
        </p:spPr>
        <p:txBody>
          <a:bodyPr wrap="square">
            <a:spAutoFit/>
          </a:bodyPr>
          <a:lstStyle/>
          <a:p>
            <a:pPr algn="ctr">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س41) پس از تصرف شهر، آيا تخريب تأسيسات و ساختمان‌هاي عمومي و شخصي شهر جايز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بستگي به شرايط جنگي دارد؛ اگر دشمن از تأسيسات عمومي و شخصي به‌عنوان سنگر و ضربه زدن به نيروهاي خودي استفاده مي‌كند، جايز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س42) آيا تخريب تأسيسات و ساختمان‌هاي عمومي و شخصي شهر، براي ايجاد موانع در برابر حمله دشمن به شهر، بدون اجازة مراكز ذي‌صلاح  و مالك خصوصي، شرعاً جايز است؟                                                                            ج) جايز نيست؛ مگر از باب ضرورت و، در صورت ضرورت، بايد از بيت‌المال جبران خسارت شود.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en-US" dirty="0"/>
              <a:t> </a:t>
            </a:r>
          </a:p>
        </p:txBody>
      </p:sp>
    </p:spTree>
    <p:extLst>
      <p:ext uri="{BB962C8B-B14F-4D97-AF65-F5344CB8AC3E}">
        <p14:creationId xmlns:p14="http://schemas.microsoft.com/office/powerpoint/2010/main" val="580479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971600" y="1178750"/>
            <a:ext cx="6750750" cy="2769989"/>
          </a:xfrm>
          <a:prstGeom prst="rect">
            <a:avLst/>
          </a:prstGeom>
        </p:spPr>
        <p:txBody>
          <a:bodyPr wrap="square">
            <a:spAutoFit/>
          </a:bodyPr>
          <a:lstStyle/>
          <a:p>
            <a:pPr algn="ctr" rtl="1">
              <a:lnSpc>
                <a:spcPct val="150000"/>
              </a:lnSpc>
            </a:pPr>
            <a:r>
              <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13/32</a:t>
            </a: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-محاصره </a:t>
            </a: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شهرهای دشمن</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س43) آيا براي دستيابي به اهداف خود در جنگ شهري مي‌توان راه ورود مواد خوراكي و دارويي به شهر را مسدود كرد؟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rtl="1">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a:t>
            </a:r>
            <a:r>
              <a:rPr lang="ar-SA" dirty="0"/>
              <a:t>.</a:t>
            </a:r>
            <a:endParaRPr lang="en-US" dirty="0"/>
          </a:p>
        </p:txBody>
      </p:sp>
    </p:spTree>
    <p:extLst>
      <p:ext uri="{BB962C8B-B14F-4D97-AF65-F5344CB8AC3E}">
        <p14:creationId xmlns:p14="http://schemas.microsoft.com/office/powerpoint/2010/main" val="10665898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233645"/>
            <a:ext cx="8235915" cy="6255694"/>
          </a:xfrm>
        </p:spPr>
        <p:txBody>
          <a:bodyPr>
            <a:normAutofit lnSpcReduction="1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13/33</a:t>
            </a: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 </a:t>
            </a: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کوتاهی مسئول پدافند                                                                                    </a:t>
            </a:r>
            <a:endPar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endParaRPr>
          </a:p>
          <a:p>
            <a:pPr marL="0" indent="0" algn="ctr">
              <a:lnSpc>
                <a:spcPct val="150000"/>
              </a:lnSpc>
              <a:buNone/>
            </a:pP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س44)كوتاهي كردن در حفاظت و صيانت از آسمان از نظر شرعي چه حكمي دارد؟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از نظر شرعي شخص كوتاهي كننده مسئول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marL="0" indent="0" algn="ctr">
              <a:lnSpc>
                <a:spcPct val="150000"/>
              </a:lnSpc>
              <a:buNone/>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س45) اگر مسئول پدافند هوايي در كار خود كوتاهي كند و هواپيماي دشمن بتواند وارد خاك كشور شده و خسارات مالي و جاني گسترده‌اي را بر نيروهاي خودي وارد كند، تکلیف چیست؟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مسئول پدافند هوايي مقصر است، ضامن است و درصورتي‌كه جبران خسارت در حدّ وسع او نيست، بايد از بيت‌المال جبران خسارت شود.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en-US" dirty="0"/>
              <a:t> </a:t>
            </a:r>
          </a:p>
        </p:txBody>
      </p:sp>
    </p:spTree>
    <p:extLst>
      <p:ext uri="{BB962C8B-B14F-4D97-AF65-F5344CB8AC3E}">
        <p14:creationId xmlns:p14="http://schemas.microsoft.com/office/powerpoint/2010/main" val="10544558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550" y="2528900"/>
            <a:ext cx="8229600" cy="1143000"/>
          </a:xfrm>
        </p:spPr>
        <p:txBody>
          <a:bodyPr>
            <a:noAutofit/>
            <a:scene3d>
              <a:camera prst="orthographicFront"/>
              <a:lightRig rig="threePt" dir="t"/>
            </a:scene3d>
            <a:sp3d extrusionH="57150">
              <a:bevelT w="38100" h="38100"/>
            </a:sp3d>
          </a:bodyPr>
          <a:lstStyle/>
          <a:p>
            <a:pPr>
              <a:lnSpc>
                <a:spcPct val="150000"/>
              </a:lnSpc>
            </a:pPr>
            <a:r>
              <a:rPr lang="fa-IR"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13/34</a:t>
            </a:r>
            <a:r>
              <a:rPr lang="ar-SA"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-حمله </a:t>
            </a:r>
            <a:r>
              <a:rPr lang="ar-SA"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به اماکن مذهبی</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س46)حکم دستور حمله هوايي به اماكن مقدس مثل مسجد و حسينيه و امامزادگان كه دشمن در آن مستقر شده، چیست؟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حفظ حرمت اين اماكن واجب است و دستور حمله به آن‌ها جايز نيست، مگراینکه  دفاع از نظام اسلامي و دفع تجاوز دشمن موقوف بر حمله هوايي به اين اماكن مقدسه باشد، دراین صورت حمله جايز است، لكن اگر باقي ماندن آن اماكن مقدس به همان وضعيت به نحوي بي‌حرمتي به آن‌ها باشد، بر مسلمين واجب است در اولين فرصت نسبت‌به بازسازي اماكن تخريب شده اقدام كنند.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2731658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6575" y="998730"/>
            <a:ext cx="8055895" cy="2436564"/>
          </a:xfrm>
          <a:prstGeom prst="rect">
            <a:avLst/>
          </a:prstGeom>
        </p:spPr>
        <p:txBody>
          <a:bodyPr wrap="square">
            <a:spAutoFit/>
          </a:bodyPr>
          <a:lstStyle/>
          <a:p>
            <a:pPr algn="ctr" rtl="1">
              <a:lnSpc>
                <a:spcPct val="150000"/>
              </a:lnSpc>
              <a:spcAft>
                <a:spcPts val="1000"/>
              </a:spcAft>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س47) اگر دشمن براي در امان ماندن از حمله نظامي پادگان خود را در اماكن مقدس، چون مسجد يا امامزاده، مستقر نمايد، انهدام آنها چه حکمی 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algn="ctr" rtl="1">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 مگر آن‌كه دشمن براي رسيدن به اهداف خود از اين اماكن استفاده ‌كند و غلبه بر دشمن نيز راهي جز تخريب اين اماكن نداشته باشد</a:t>
            </a:r>
            <a:r>
              <a:rPr lang="ar-SA" dirty="0">
                <a:latin typeface="Calibri" panose="020F0502020204030204" pitchFamily="34" charset="0"/>
                <a:ea typeface="Calibri" panose="020F0502020204030204" pitchFamily="34" charset="0"/>
                <a:cs typeface="B Nazanin" panose="00000400000000000000" pitchFamily="2" charset="-78"/>
              </a:rPr>
              <a:t>.</a:t>
            </a:r>
            <a:endParaRPr lang="en-US" dirty="0"/>
          </a:p>
        </p:txBody>
      </p:sp>
    </p:spTree>
    <p:extLst>
      <p:ext uri="{BB962C8B-B14F-4D97-AF65-F5344CB8AC3E}">
        <p14:creationId xmlns:p14="http://schemas.microsoft.com/office/powerpoint/2010/main" val="223822556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21650" y="1178750"/>
            <a:ext cx="6578600" cy="4555093"/>
          </a:xfrm>
          <a:prstGeom prst="rect">
            <a:avLst/>
          </a:prstGeom>
        </p:spPr>
        <p:txBody>
          <a:bodyPr wrap="square">
            <a:spAutoFit/>
          </a:bodyPr>
          <a:lstStyle/>
          <a:p>
            <a:pPr algn="ct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35/13-حمله به قبرستان مسلمین                                                                                                 </a:t>
            </a:r>
            <a:endPar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endParaRPr>
          </a:p>
          <a:p>
            <a:pPr algn="ctr">
              <a:lnSpc>
                <a:spcPct val="150000"/>
              </a:lnSpc>
            </a:pP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س48) ايا حمله هوايي به قبرستاني كه اجساد مسلمان ، در آن دفن شده و دشمن در آنجا مستقر است و حمله باعث كشف يا نابودي اجساد شود جايز است؟                                                                                                       ج)اگر دشمن آنجا را به عنوان سپر براي ضربه زدن به نيروهاي اسلام استفاده كرده باشد و راه چاره ديگري براي دفع دشمن نباشد، جايز است.</a:t>
            </a: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41999570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1570" y="818710"/>
            <a:ext cx="738082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36/13-استفاه ازسلاحهای  نوین</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1/-انهدام استحکامات دشمن</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س49) آيا استفاده از جنگ‌افزارهاي هسته‌اي فقط به منظور تخريب ساختمان‌ها، تأسيسات، خودروها، وسايل الكتريكي و ماشين‌آلات برقي دشمن بدون اينكه موجب كشته شدن افراد شود، شرعاً جايز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جايز نيست.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en-US" dirty="0"/>
              <a:t> </a:t>
            </a:r>
          </a:p>
        </p:txBody>
      </p:sp>
    </p:spTree>
    <p:extLst>
      <p:ext uri="{BB962C8B-B14F-4D97-AF65-F5344CB8AC3E}">
        <p14:creationId xmlns:p14="http://schemas.microsoft.com/office/powerpoint/2010/main" val="132720265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530" y="-306415"/>
            <a:ext cx="8685964" cy="4558875"/>
          </a:xfrm>
        </p:spPr>
        <p:txBody>
          <a:bodyPr>
            <a:noAutofit/>
          </a:bodyPr>
          <a:lstStyle/>
          <a:p>
            <a:pPr rtl="0"/>
            <a:endParaRPr lang="en-US" dirty="0"/>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2/تولیدسلاحهای کشتارجمعی</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س)توليد و كاربرد سلاح هاي كشتار جمعي در اسلام چه حكمي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طبق فتواي صريح مقام معظم رهبري‌حضرت‌آيت‌الله‌العظمي‌امام‌خامنه‌اي توليد و به كار بردن سلاح كشتار جمعي در اسلام حرام است</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3/آلوده مواد مصرفی دشمن</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آيا آلوده كردن منابع آب و غذاي دشمن، با ميكروب و سمّ،مجاز است؟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279407292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80">
                                          <p:stCondLst>
                                            <p:cond delay="0"/>
                                          </p:stCondLst>
                                        </p:cTn>
                                        <p:tgtEl>
                                          <p:spTgt spid="3">
                                            <p:txEl>
                                              <p:pRg st="1" end="1"/>
                                            </p:txEl>
                                          </p:spTgt>
                                        </p:tgtEl>
                                      </p:cBhvr>
                                    </p:animEffect>
                                    <p:anim calcmode="lin" valueType="num">
                                      <p:cBhvr>
                                        <p:cTn id="8"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1" end="1"/>
                                            </p:txEl>
                                          </p:spTgt>
                                        </p:tgtEl>
                                      </p:cBhvr>
                                      <p:to x="100000" y="60000"/>
                                    </p:animScale>
                                    <p:animScale>
                                      <p:cBhvr>
                                        <p:cTn id="14" dur="166" decel="50000">
                                          <p:stCondLst>
                                            <p:cond delay="676"/>
                                          </p:stCondLst>
                                        </p:cTn>
                                        <p:tgtEl>
                                          <p:spTgt spid="3">
                                            <p:txEl>
                                              <p:pRg st="1" end="1"/>
                                            </p:txEl>
                                          </p:spTgt>
                                        </p:tgtEl>
                                      </p:cBhvr>
                                      <p:to x="100000" y="100000"/>
                                    </p:animScale>
                                    <p:animScale>
                                      <p:cBhvr>
                                        <p:cTn id="15" dur="26">
                                          <p:stCondLst>
                                            <p:cond delay="1312"/>
                                          </p:stCondLst>
                                        </p:cTn>
                                        <p:tgtEl>
                                          <p:spTgt spid="3">
                                            <p:txEl>
                                              <p:pRg st="1" end="1"/>
                                            </p:txEl>
                                          </p:spTgt>
                                        </p:tgtEl>
                                      </p:cBhvr>
                                      <p:to x="100000" y="80000"/>
                                    </p:animScale>
                                    <p:animScale>
                                      <p:cBhvr>
                                        <p:cTn id="16" dur="166" decel="50000">
                                          <p:stCondLst>
                                            <p:cond delay="1338"/>
                                          </p:stCondLst>
                                        </p:cTn>
                                        <p:tgtEl>
                                          <p:spTgt spid="3">
                                            <p:txEl>
                                              <p:pRg st="1" end="1"/>
                                            </p:txEl>
                                          </p:spTgt>
                                        </p:tgtEl>
                                      </p:cBhvr>
                                      <p:to x="100000" y="100000"/>
                                    </p:animScale>
                                    <p:animScale>
                                      <p:cBhvr>
                                        <p:cTn id="17" dur="26">
                                          <p:stCondLst>
                                            <p:cond delay="1642"/>
                                          </p:stCondLst>
                                        </p:cTn>
                                        <p:tgtEl>
                                          <p:spTgt spid="3">
                                            <p:txEl>
                                              <p:pRg st="1" end="1"/>
                                            </p:txEl>
                                          </p:spTgt>
                                        </p:tgtEl>
                                      </p:cBhvr>
                                      <p:to x="100000" y="90000"/>
                                    </p:animScale>
                                    <p:animScale>
                                      <p:cBhvr>
                                        <p:cTn id="18" dur="166" decel="50000">
                                          <p:stCondLst>
                                            <p:cond delay="1668"/>
                                          </p:stCondLst>
                                        </p:cTn>
                                        <p:tgtEl>
                                          <p:spTgt spid="3">
                                            <p:txEl>
                                              <p:pRg st="1" end="1"/>
                                            </p:txEl>
                                          </p:spTgt>
                                        </p:tgtEl>
                                      </p:cBhvr>
                                      <p:to x="100000" y="100000"/>
                                    </p:animScale>
                                    <p:animScale>
                                      <p:cBhvr>
                                        <p:cTn id="19" dur="26">
                                          <p:stCondLst>
                                            <p:cond delay="1808"/>
                                          </p:stCondLst>
                                        </p:cTn>
                                        <p:tgtEl>
                                          <p:spTgt spid="3">
                                            <p:txEl>
                                              <p:pRg st="1" end="1"/>
                                            </p:txEl>
                                          </p:spTgt>
                                        </p:tgtEl>
                                      </p:cBhvr>
                                      <p:to x="100000" y="95000"/>
                                    </p:animScale>
                                    <p:animScale>
                                      <p:cBhvr>
                                        <p:cTn id="20" dur="166" decel="50000">
                                          <p:stCondLst>
                                            <p:cond delay="1834"/>
                                          </p:stCondLst>
                                        </p:cTn>
                                        <p:tgtEl>
                                          <p:spTgt spid="3">
                                            <p:txEl>
                                              <p:pRg st="1" end="1"/>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80">
                                          <p:stCondLst>
                                            <p:cond delay="0"/>
                                          </p:stCondLst>
                                        </p:cTn>
                                        <p:tgtEl>
                                          <p:spTgt spid="3">
                                            <p:txEl>
                                              <p:pRg st="2" end="2"/>
                                            </p:txEl>
                                          </p:spTgt>
                                        </p:tgtEl>
                                      </p:cBhvr>
                                    </p:animEffect>
                                    <p:anim calcmode="lin" valueType="num">
                                      <p:cBhvr>
                                        <p:cTn id="2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2" end="2"/>
                                            </p:txEl>
                                          </p:spTgt>
                                        </p:tgtEl>
                                      </p:cBhvr>
                                      <p:to x="100000" y="60000"/>
                                    </p:animScale>
                                    <p:animScale>
                                      <p:cBhvr>
                                        <p:cTn id="32" dur="166" decel="50000">
                                          <p:stCondLst>
                                            <p:cond delay="676"/>
                                          </p:stCondLst>
                                        </p:cTn>
                                        <p:tgtEl>
                                          <p:spTgt spid="3">
                                            <p:txEl>
                                              <p:pRg st="2" end="2"/>
                                            </p:txEl>
                                          </p:spTgt>
                                        </p:tgtEl>
                                      </p:cBhvr>
                                      <p:to x="100000" y="100000"/>
                                    </p:animScale>
                                    <p:animScale>
                                      <p:cBhvr>
                                        <p:cTn id="33" dur="26">
                                          <p:stCondLst>
                                            <p:cond delay="1312"/>
                                          </p:stCondLst>
                                        </p:cTn>
                                        <p:tgtEl>
                                          <p:spTgt spid="3">
                                            <p:txEl>
                                              <p:pRg st="2" end="2"/>
                                            </p:txEl>
                                          </p:spTgt>
                                        </p:tgtEl>
                                      </p:cBhvr>
                                      <p:to x="100000" y="80000"/>
                                    </p:animScale>
                                    <p:animScale>
                                      <p:cBhvr>
                                        <p:cTn id="34" dur="166" decel="50000">
                                          <p:stCondLst>
                                            <p:cond delay="1338"/>
                                          </p:stCondLst>
                                        </p:cTn>
                                        <p:tgtEl>
                                          <p:spTgt spid="3">
                                            <p:txEl>
                                              <p:pRg st="2" end="2"/>
                                            </p:txEl>
                                          </p:spTgt>
                                        </p:tgtEl>
                                      </p:cBhvr>
                                      <p:to x="100000" y="100000"/>
                                    </p:animScale>
                                    <p:animScale>
                                      <p:cBhvr>
                                        <p:cTn id="35" dur="26">
                                          <p:stCondLst>
                                            <p:cond delay="1642"/>
                                          </p:stCondLst>
                                        </p:cTn>
                                        <p:tgtEl>
                                          <p:spTgt spid="3">
                                            <p:txEl>
                                              <p:pRg st="2" end="2"/>
                                            </p:txEl>
                                          </p:spTgt>
                                        </p:tgtEl>
                                      </p:cBhvr>
                                      <p:to x="100000" y="90000"/>
                                    </p:animScale>
                                    <p:animScale>
                                      <p:cBhvr>
                                        <p:cTn id="36" dur="166" decel="50000">
                                          <p:stCondLst>
                                            <p:cond delay="1668"/>
                                          </p:stCondLst>
                                        </p:cTn>
                                        <p:tgtEl>
                                          <p:spTgt spid="3">
                                            <p:txEl>
                                              <p:pRg st="2" end="2"/>
                                            </p:txEl>
                                          </p:spTgt>
                                        </p:tgtEl>
                                      </p:cBhvr>
                                      <p:to x="100000" y="100000"/>
                                    </p:animScale>
                                    <p:animScale>
                                      <p:cBhvr>
                                        <p:cTn id="37" dur="26">
                                          <p:stCondLst>
                                            <p:cond delay="1808"/>
                                          </p:stCondLst>
                                        </p:cTn>
                                        <p:tgtEl>
                                          <p:spTgt spid="3">
                                            <p:txEl>
                                              <p:pRg st="2" end="2"/>
                                            </p:txEl>
                                          </p:spTgt>
                                        </p:tgtEl>
                                      </p:cBhvr>
                                      <p:to x="100000" y="95000"/>
                                    </p:animScale>
                                    <p:animScale>
                                      <p:cBhvr>
                                        <p:cTn id="38" dur="166" decel="50000">
                                          <p:stCondLst>
                                            <p:cond delay="1834"/>
                                          </p:stCondLst>
                                        </p:cTn>
                                        <p:tgtEl>
                                          <p:spTgt spid="3">
                                            <p:txEl>
                                              <p:pRg st="2" end="2"/>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wipe(down)">
                                      <p:cBhvr>
                                        <p:cTn id="43" dur="580">
                                          <p:stCondLst>
                                            <p:cond delay="0"/>
                                          </p:stCondLst>
                                        </p:cTn>
                                        <p:tgtEl>
                                          <p:spTgt spid="3">
                                            <p:txEl>
                                              <p:pRg st="3" end="3"/>
                                            </p:txEl>
                                          </p:spTgt>
                                        </p:tgtEl>
                                      </p:cBhvr>
                                    </p:animEffect>
                                    <p:anim calcmode="lin" valueType="num">
                                      <p:cBhvr>
                                        <p:cTn id="44"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3" end="3"/>
                                            </p:txEl>
                                          </p:spTgt>
                                        </p:tgtEl>
                                      </p:cBhvr>
                                      <p:to x="100000" y="60000"/>
                                    </p:animScale>
                                    <p:animScale>
                                      <p:cBhvr>
                                        <p:cTn id="50" dur="166" decel="50000">
                                          <p:stCondLst>
                                            <p:cond delay="676"/>
                                          </p:stCondLst>
                                        </p:cTn>
                                        <p:tgtEl>
                                          <p:spTgt spid="3">
                                            <p:txEl>
                                              <p:pRg st="3" end="3"/>
                                            </p:txEl>
                                          </p:spTgt>
                                        </p:tgtEl>
                                      </p:cBhvr>
                                      <p:to x="100000" y="100000"/>
                                    </p:animScale>
                                    <p:animScale>
                                      <p:cBhvr>
                                        <p:cTn id="51" dur="26">
                                          <p:stCondLst>
                                            <p:cond delay="1312"/>
                                          </p:stCondLst>
                                        </p:cTn>
                                        <p:tgtEl>
                                          <p:spTgt spid="3">
                                            <p:txEl>
                                              <p:pRg st="3" end="3"/>
                                            </p:txEl>
                                          </p:spTgt>
                                        </p:tgtEl>
                                      </p:cBhvr>
                                      <p:to x="100000" y="80000"/>
                                    </p:animScale>
                                    <p:animScale>
                                      <p:cBhvr>
                                        <p:cTn id="52" dur="166" decel="50000">
                                          <p:stCondLst>
                                            <p:cond delay="1338"/>
                                          </p:stCondLst>
                                        </p:cTn>
                                        <p:tgtEl>
                                          <p:spTgt spid="3">
                                            <p:txEl>
                                              <p:pRg st="3" end="3"/>
                                            </p:txEl>
                                          </p:spTgt>
                                        </p:tgtEl>
                                      </p:cBhvr>
                                      <p:to x="100000" y="100000"/>
                                    </p:animScale>
                                    <p:animScale>
                                      <p:cBhvr>
                                        <p:cTn id="53" dur="26">
                                          <p:stCondLst>
                                            <p:cond delay="1642"/>
                                          </p:stCondLst>
                                        </p:cTn>
                                        <p:tgtEl>
                                          <p:spTgt spid="3">
                                            <p:txEl>
                                              <p:pRg st="3" end="3"/>
                                            </p:txEl>
                                          </p:spTgt>
                                        </p:tgtEl>
                                      </p:cBhvr>
                                      <p:to x="100000" y="90000"/>
                                    </p:animScale>
                                    <p:animScale>
                                      <p:cBhvr>
                                        <p:cTn id="54" dur="166" decel="50000">
                                          <p:stCondLst>
                                            <p:cond delay="1668"/>
                                          </p:stCondLst>
                                        </p:cTn>
                                        <p:tgtEl>
                                          <p:spTgt spid="3">
                                            <p:txEl>
                                              <p:pRg st="3" end="3"/>
                                            </p:txEl>
                                          </p:spTgt>
                                        </p:tgtEl>
                                      </p:cBhvr>
                                      <p:to x="100000" y="100000"/>
                                    </p:animScale>
                                    <p:animScale>
                                      <p:cBhvr>
                                        <p:cTn id="55" dur="26">
                                          <p:stCondLst>
                                            <p:cond delay="1808"/>
                                          </p:stCondLst>
                                        </p:cTn>
                                        <p:tgtEl>
                                          <p:spTgt spid="3">
                                            <p:txEl>
                                              <p:pRg st="3" end="3"/>
                                            </p:txEl>
                                          </p:spTgt>
                                        </p:tgtEl>
                                      </p:cBhvr>
                                      <p:to x="100000" y="95000"/>
                                    </p:animScale>
                                    <p:animScale>
                                      <p:cBhvr>
                                        <p:cTn id="56" dur="166" decel="50000">
                                          <p:stCondLst>
                                            <p:cond delay="1834"/>
                                          </p:stCondLst>
                                        </p:cTn>
                                        <p:tgtEl>
                                          <p:spTgt spid="3">
                                            <p:txEl>
                                              <p:pRg st="3" end="3"/>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5" end="5"/>
                                            </p:txEl>
                                          </p:spTgt>
                                        </p:tgtEl>
                                        <p:attrNameLst>
                                          <p:attrName>style.visibility</p:attrName>
                                        </p:attrNameLst>
                                      </p:cBhvr>
                                      <p:to>
                                        <p:strVal val="visible"/>
                                      </p:to>
                                    </p:set>
                                    <p:animEffect transition="in" filter="wipe(down)">
                                      <p:cBhvr>
                                        <p:cTn id="61" dur="580">
                                          <p:stCondLst>
                                            <p:cond delay="0"/>
                                          </p:stCondLst>
                                        </p:cTn>
                                        <p:tgtEl>
                                          <p:spTgt spid="3">
                                            <p:txEl>
                                              <p:pRg st="5" end="5"/>
                                            </p:txEl>
                                          </p:spTgt>
                                        </p:tgtEl>
                                      </p:cBhvr>
                                    </p:animEffect>
                                    <p:anim calcmode="lin" valueType="num">
                                      <p:cBhvr>
                                        <p:cTn id="62"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5" end="5"/>
                                            </p:txEl>
                                          </p:spTgt>
                                        </p:tgtEl>
                                      </p:cBhvr>
                                      <p:to x="100000" y="60000"/>
                                    </p:animScale>
                                    <p:animScale>
                                      <p:cBhvr>
                                        <p:cTn id="68" dur="166" decel="50000">
                                          <p:stCondLst>
                                            <p:cond delay="676"/>
                                          </p:stCondLst>
                                        </p:cTn>
                                        <p:tgtEl>
                                          <p:spTgt spid="3">
                                            <p:txEl>
                                              <p:pRg st="5" end="5"/>
                                            </p:txEl>
                                          </p:spTgt>
                                        </p:tgtEl>
                                      </p:cBhvr>
                                      <p:to x="100000" y="100000"/>
                                    </p:animScale>
                                    <p:animScale>
                                      <p:cBhvr>
                                        <p:cTn id="69" dur="26">
                                          <p:stCondLst>
                                            <p:cond delay="1312"/>
                                          </p:stCondLst>
                                        </p:cTn>
                                        <p:tgtEl>
                                          <p:spTgt spid="3">
                                            <p:txEl>
                                              <p:pRg st="5" end="5"/>
                                            </p:txEl>
                                          </p:spTgt>
                                        </p:tgtEl>
                                      </p:cBhvr>
                                      <p:to x="100000" y="80000"/>
                                    </p:animScale>
                                    <p:animScale>
                                      <p:cBhvr>
                                        <p:cTn id="70" dur="166" decel="50000">
                                          <p:stCondLst>
                                            <p:cond delay="1338"/>
                                          </p:stCondLst>
                                        </p:cTn>
                                        <p:tgtEl>
                                          <p:spTgt spid="3">
                                            <p:txEl>
                                              <p:pRg st="5" end="5"/>
                                            </p:txEl>
                                          </p:spTgt>
                                        </p:tgtEl>
                                      </p:cBhvr>
                                      <p:to x="100000" y="100000"/>
                                    </p:animScale>
                                    <p:animScale>
                                      <p:cBhvr>
                                        <p:cTn id="71" dur="26">
                                          <p:stCondLst>
                                            <p:cond delay="1642"/>
                                          </p:stCondLst>
                                        </p:cTn>
                                        <p:tgtEl>
                                          <p:spTgt spid="3">
                                            <p:txEl>
                                              <p:pRg st="5" end="5"/>
                                            </p:txEl>
                                          </p:spTgt>
                                        </p:tgtEl>
                                      </p:cBhvr>
                                      <p:to x="100000" y="90000"/>
                                    </p:animScale>
                                    <p:animScale>
                                      <p:cBhvr>
                                        <p:cTn id="72" dur="166" decel="50000">
                                          <p:stCondLst>
                                            <p:cond delay="1668"/>
                                          </p:stCondLst>
                                        </p:cTn>
                                        <p:tgtEl>
                                          <p:spTgt spid="3">
                                            <p:txEl>
                                              <p:pRg st="5" end="5"/>
                                            </p:txEl>
                                          </p:spTgt>
                                        </p:tgtEl>
                                      </p:cBhvr>
                                      <p:to x="100000" y="100000"/>
                                    </p:animScale>
                                    <p:animScale>
                                      <p:cBhvr>
                                        <p:cTn id="73" dur="26">
                                          <p:stCondLst>
                                            <p:cond delay="1808"/>
                                          </p:stCondLst>
                                        </p:cTn>
                                        <p:tgtEl>
                                          <p:spTgt spid="3">
                                            <p:txEl>
                                              <p:pRg st="5" end="5"/>
                                            </p:txEl>
                                          </p:spTgt>
                                        </p:tgtEl>
                                      </p:cBhvr>
                                      <p:to x="100000" y="95000"/>
                                    </p:animScale>
                                    <p:animScale>
                                      <p:cBhvr>
                                        <p:cTn id="74" dur="166" decel="50000">
                                          <p:stCondLst>
                                            <p:cond delay="1834"/>
                                          </p:stCondLst>
                                        </p:cTn>
                                        <p:tgtEl>
                                          <p:spTgt spid="3">
                                            <p:txEl>
                                              <p:pRg st="5" end="5"/>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6" end="6"/>
                                            </p:txEl>
                                          </p:spTgt>
                                        </p:tgtEl>
                                        <p:attrNameLst>
                                          <p:attrName>style.visibility</p:attrName>
                                        </p:attrNameLst>
                                      </p:cBhvr>
                                      <p:to>
                                        <p:strVal val="visible"/>
                                      </p:to>
                                    </p:set>
                                    <p:animEffect transition="in" filter="wipe(down)">
                                      <p:cBhvr>
                                        <p:cTn id="79" dur="580">
                                          <p:stCondLst>
                                            <p:cond delay="0"/>
                                          </p:stCondLst>
                                        </p:cTn>
                                        <p:tgtEl>
                                          <p:spTgt spid="3">
                                            <p:txEl>
                                              <p:pRg st="6" end="6"/>
                                            </p:txEl>
                                          </p:spTgt>
                                        </p:tgtEl>
                                      </p:cBhvr>
                                    </p:animEffect>
                                    <p:anim calcmode="lin" valueType="num">
                                      <p:cBhvr>
                                        <p:cTn id="80"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6" end="6"/>
                                            </p:txEl>
                                          </p:spTgt>
                                        </p:tgtEl>
                                      </p:cBhvr>
                                      <p:to x="100000" y="60000"/>
                                    </p:animScale>
                                    <p:animScale>
                                      <p:cBhvr>
                                        <p:cTn id="86" dur="166" decel="50000">
                                          <p:stCondLst>
                                            <p:cond delay="676"/>
                                          </p:stCondLst>
                                        </p:cTn>
                                        <p:tgtEl>
                                          <p:spTgt spid="3">
                                            <p:txEl>
                                              <p:pRg st="6" end="6"/>
                                            </p:txEl>
                                          </p:spTgt>
                                        </p:tgtEl>
                                      </p:cBhvr>
                                      <p:to x="100000" y="100000"/>
                                    </p:animScale>
                                    <p:animScale>
                                      <p:cBhvr>
                                        <p:cTn id="87" dur="26">
                                          <p:stCondLst>
                                            <p:cond delay="1312"/>
                                          </p:stCondLst>
                                        </p:cTn>
                                        <p:tgtEl>
                                          <p:spTgt spid="3">
                                            <p:txEl>
                                              <p:pRg st="6" end="6"/>
                                            </p:txEl>
                                          </p:spTgt>
                                        </p:tgtEl>
                                      </p:cBhvr>
                                      <p:to x="100000" y="80000"/>
                                    </p:animScale>
                                    <p:animScale>
                                      <p:cBhvr>
                                        <p:cTn id="88" dur="166" decel="50000">
                                          <p:stCondLst>
                                            <p:cond delay="1338"/>
                                          </p:stCondLst>
                                        </p:cTn>
                                        <p:tgtEl>
                                          <p:spTgt spid="3">
                                            <p:txEl>
                                              <p:pRg st="6" end="6"/>
                                            </p:txEl>
                                          </p:spTgt>
                                        </p:tgtEl>
                                      </p:cBhvr>
                                      <p:to x="100000" y="100000"/>
                                    </p:animScale>
                                    <p:animScale>
                                      <p:cBhvr>
                                        <p:cTn id="89" dur="26">
                                          <p:stCondLst>
                                            <p:cond delay="1642"/>
                                          </p:stCondLst>
                                        </p:cTn>
                                        <p:tgtEl>
                                          <p:spTgt spid="3">
                                            <p:txEl>
                                              <p:pRg st="6" end="6"/>
                                            </p:txEl>
                                          </p:spTgt>
                                        </p:tgtEl>
                                      </p:cBhvr>
                                      <p:to x="100000" y="90000"/>
                                    </p:animScale>
                                    <p:animScale>
                                      <p:cBhvr>
                                        <p:cTn id="90" dur="166" decel="50000">
                                          <p:stCondLst>
                                            <p:cond delay="1668"/>
                                          </p:stCondLst>
                                        </p:cTn>
                                        <p:tgtEl>
                                          <p:spTgt spid="3">
                                            <p:txEl>
                                              <p:pRg st="6" end="6"/>
                                            </p:txEl>
                                          </p:spTgt>
                                        </p:tgtEl>
                                      </p:cBhvr>
                                      <p:to x="100000" y="100000"/>
                                    </p:animScale>
                                    <p:animScale>
                                      <p:cBhvr>
                                        <p:cTn id="91" dur="26">
                                          <p:stCondLst>
                                            <p:cond delay="1808"/>
                                          </p:stCondLst>
                                        </p:cTn>
                                        <p:tgtEl>
                                          <p:spTgt spid="3">
                                            <p:txEl>
                                              <p:pRg st="6" end="6"/>
                                            </p:txEl>
                                          </p:spTgt>
                                        </p:tgtEl>
                                      </p:cBhvr>
                                      <p:to x="100000" y="95000"/>
                                    </p:animScale>
                                    <p:animScale>
                                      <p:cBhvr>
                                        <p:cTn id="92" dur="166" decel="50000">
                                          <p:stCondLst>
                                            <p:cond delay="1834"/>
                                          </p:stCondLst>
                                        </p:cTn>
                                        <p:tgtEl>
                                          <p:spTgt spid="3">
                                            <p:txEl>
                                              <p:pRg st="6" end="6"/>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7" end="7"/>
                                            </p:txEl>
                                          </p:spTgt>
                                        </p:tgtEl>
                                        <p:attrNameLst>
                                          <p:attrName>style.visibility</p:attrName>
                                        </p:attrNameLst>
                                      </p:cBhvr>
                                      <p:to>
                                        <p:strVal val="visible"/>
                                      </p:to>
                                    </p:set>
                                    <p:animEffect transition="in" filter="wipe(down)">
                                      <p:cBhvr>
                                        <p:cTn id="97" dur="580">
                                          <p:stCondLst>
                                            <p:cond delay="0"/>
                                          </p:stCondLst>
                                        </p:cTn>
                                        <p:tgtEl>
                                          <p:spTgt spid="3">
                                            <p:txEl>
                                              <p:pRg st="7" end="7"/>
                                            </p:txEl>
                                          </p:spTgt>
                                        </p:tgtEl>
                                      </p:cBhvr>
                                    </p:animEffect>
                                    <p:anim calcmode="lin" valueType="num">
                                      <p:cBhvr>
                                        <p:cTn id="98"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7" end="7"/>
                                            </p:txEl>
                                          </p:spTgt>
                                        </p:tgtEl>
                                      </p:cBhvr>
                                      <p:to x="100000" y="60000"/>
                                    </p:animScale>
                                    <p:animScale>
                                      <p:cBhvr>
                                        <p:cTn id="104" dur="166" decel="50000">
                                          <p:stCondLst>
                                            <p:cond delay="676"/>
                                          </p:stCondLst>
                                        </p:cTn>
                                        <p:tgtEl>
                                          <p:spTgt spid="3">
                                            <p:txEl>
                                              <p:pRg st="7" end="7"/>
                                            </p:txEl>
                                          </p:spTgt>
                                        </p:tgtEl>
                                      </p:cBhvr>
                                      <p:to x="100000" y="100000"/>
                                    </p:animScale>
                                    <p:animScale>
                                      <p:cBhvr>
                                        <p:cTn id="105" dur="26">
                                          <p:stCondLst>
                                            <p:cond delay="1312"/>
                                          </p:stCondLst>
                                        </p:cTn>
                                        <p:tgtEl>
                                          <p:spTgt spid="3">
                                            <p:txEl>
                                              <p:pRg st="7" end="7"/>
                                            </p:txEl>
                                          </p:spTgt>
                                        </p:tgtEl>
                                      </p:cBhvr>
                                      <p:to x="100000" y="80000"/>
                                    </p:animScale>
                                    <p:animScale>
                                      <p:cBhvr>
                                        <p:cTn id="106" dur="166" decel="50000">
                                          <p:stCondLst>
                                            <p:cond delay="1338"/>
                                          </p:stCondLst>
                                        </p:cTn>
                                        <p:tgtEl>
                                          <p:spTgt spid="3">
                                            <p:txEl>
                                              <p:pRg st="7" end="7"/>
                                            </p:txEl>
                                          </p:spTgt>
                                        </p:tgtEl>
                                      </p:cBhvr>
                                      <p:to x="100000" y="100000"/>
                                    </p:animScale>
                                    <p:animScale>
                                      <p:cBhvr>
                                        <p:cTn id="107" dur="26">
                                          <p:stCondLst>
                                            <p:cond delay="1642"/>
                                          </p:stCondLst>
                                        </p:cTn>
                                        <p:tgtEl>
                                          <p:spTgt spid="3">
                                            <p:txEl>
                                              <p:pRg st="7" end="7"/>
                                            </p:txEl>
                                          </p:spTgt>
                                        </p:tgtEl>
                                      </p:cBhvr>
                                      <p:to x="100000" y="90000"/>
                                    </p:animScale>
                                    <p:animScale>
                                      <p:cBhvr>
                                        <p:cTn id="108" dur="166" decel="50000">
                                          <p:stCondLst>
                                            <p:cond delay="1668"/>
                                          </p:stCondLst>
                                        </p:cTn>
                                        <p:tgtEl>
                                          <p:spTgt spid="3">
                                            <p:txEl>
                                              <p:pRg st="7" end="7"/>
                                            </p:txEl>
                                          </p:spTgt>
                                        </p:tgtEl>
                                      </p:cBhvr>
                                      <p:to x="100000" y="100000"/>
                                    </p:animScale>
                                    <p:animScale>
                                      <p:cBhvr>
                                        <p:cTn id="109" dur="26">
                                          <p:stCondLst>
                                            <p:cond delay="1808"/>
                                          </p:stCondLst>
                                        </p:cTn>
                                        <p:tgtEl>
                                          <p:spTgt spid="3">
                                            <p:txEl>
                                              <p:pRg st="7" end="7"/>
                                            </p:txEl>
                                          </p:spTgt>
                                        </p:tgtEl>
                                      </p:cBhvr>
                                      <p:to x="100000" y="95000"/>
                                    </p:animScale>
                                    <p:animScale>
                                      <p:cBhvr>
                                        <p:cTn id="110" dur="166" decel="50000">
                                          <p:stCondLst>
                                            <p:cond delay="1834"/>
                                          </p:stCondLst>
                                        </p:cTn>
                                        <p:tgtEl>
                                          <p:spTgt spid="3">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66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228600">
                    <a:schemeClr val="accent6">
                      <a:satMod val="175000"/>
                      <a:alpha val="40000"/>
                    </a:schemeClr>
                  </a:glow>
                  <a:reflection blurRad="12700" stA="50000" endPos="50000" dist="5000" dir="5400000" sy="-100000" rotWithShape="0"/>
                </a:effectLst>
                <a:cs typeface="B Nazanin" pitchFamily="2" charset="-78"/>
              </a:rPr>
              <a:t>16</a:t>
            </a:r>
            <a:r>
              <a:rPr lang="fa-IR" sz="6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228600">
                    <a:schemeClr val="accent6">
                      <a:satMod val="175000"/>
                      <a:alpha val="40000"/>
                    </a:schemeClr>
                  </a:glow>
                  <a:reflection blurRad="12700" stA="50000" endPos="50000" dist="5000" dir="5400000" sy="-100000" rotWithShape="0"/>
                </a:effectLst>
                <a:cs typeface="B Nazanin" pitchFamily="2" charset="-78"/>
              </a:rPr>
              <a:t>) </a:t>
            </a:r>
            <a:r>
              <a:rPr lang="fa-IR" sz="6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228600">
                    <a:schemeClr val="accent6">
                      <a:satMod val="175000"/>
                      <a:alpha val="40000"/>
                    </a:schemeClr>
                  </a:glow>
                  <a:reflection blurRad="12700" stA="50000" endPos="50000" dist="5000" dir="5400000" sy="-100000" rotWithShape="0"/>
                </a:effectLst>
                <a:cs typeface="B Nazanin" pitchFamily="2" charset="-78"/>
              </a:rPr>
              <a:t>دفاعی ،رزمی </a:t>
            </a:r>
          </a:p>
        </p:txBody>
      </p:sp>
    </p:spTree>
    <p:extLst>
      <p:ext uri="{BB962C8B-B14F-4D97-AF65-F5344CB8AC3E}">
        <p14:creationId xmlns:p14="http://schemas.microsoft.com/office/powerpoint/2010/main" val="10773586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88640"/>
            <a:ext cx="8685964" cy="4558875"/>
          </a:xfrm>
        </p:spPr>
        <p:txBody>
          <a:bodyPr>
            <a:noAutofit/>
          </a:bodyPr>
          <a:lstStyle/>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4/مقابله به مثل درکاربردن سلاح شیمیایی</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 دشمن عليه رزمندگان ما از عوامل ميكروبي استفاده كرد، آيا نيروهاي خودي مي‌توانند، مقابله‌به‌مثل كنند؟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5/کوتاهی درحفظ جان درهنگام حملات شیمیایی</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بي‌احتياطي و سهل‌انگاري در استفاده از ماسك و لباس حفاظتي، در برابر عوامل شيميايي، چه حكمي دارد؟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en-US" dirty="0"/>
              <a:t> </a:t>
            </a:r>
          </a:p>
        </p:txBody>
      </p:sp>
    </p:spTree>
    <p:extLst>
      <p:ext uri="{BB962C8B-B14F-4D97-AF65-F5344CB8AC3E}">
        <p14:creationId xmlns:p14="http://schemas.microsoft.com/office/powerpoint/2010/main" val="277133840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4" end="4"/>
                                            </p:txEl>
                                          </p:spTgt>
                                        </p:tgtEl>
                                        <p:attrNameLst>
                                          <p:attrName>style.visibility</p:attrName>
                                        </p:attrNameLst>
                                      </p:cBhvr>
                                      <p:to>
                                        <p:strVal val="visible"/>
                                      </p:to>
                                    </p:set>
                                    <p:animEffect transition="in" filter="wipe(down)">
                                      <p:cBhvr>
                                        <p:cTn id="61" dur="580">
                                          <p:stCondLst>
                                            <p:cond delay="0"/>
                                          </p:stCondLst>
                                        </p:cTn>
                                        <p:tgtEl>
                                          <p:spTgt spid="3">
                                            <p:txEl>
                                              <p:pRg st="4" end="4"/>
                                            </p:txEl>
                                          </p:spTgt>
                                        </p:tgtEl>
                                      </p:cBhvr>
                                    </p:animEffect>
                                    <p:anim calcmode="lin" valueType="num">
                                      <p:cBhvr>
                                        <p:cTn id="62"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4" end="4"/>
                                            </p:txEl>
                                          </p:spTgt>
                                        </p:tgtEl>
                                      </p:cBhvr>
                                      <p:to x="100000" y="60000"/>
                                    </p:animScale>
                                    <p:animScale>
                                      <p:cBhvr>
                                        <p:cTn id="68" dur="166" decel="50000">
                                          <p:stCondLst>
                                            <p:cond delay="676"/>
                                          </p:stCondLst>
                                        </p:cTn>
                                        <p:tgtEl>
                                          <p:spTgt spid="3">
                                            <p:txEl>
                                              <p:pRg st="4" end="4"/>
                                            </p:txEl>
                                          </p:spTgt>
                                        </p:tgtEl>
                                      </p:cBhvr>
                                      <p:to x="100000" y="100000"/>
                                    </p:animScale>
                                    <p:animScale>
                                      <p:cBhvr>
                                        <p:cTn id="69" dur="26">
                                          <p:stCondLst>
                                            <p:cond delay="1312"/>
                                          </p:stCondLst>
                                        </p:cTn>
                                        <p:tgtEl>
                                          <p:spTgt spid="3">
                                            <p:txEl>
                                              <p:pRg st="4" end="4"/>
                                            </p:txEl>
                                          </p:spTgt>
                                        </p:tgtEl>
                                      </p:cBhvr>
                                      <p:to x="100000" y="80000"/>
                                    </p:animScale>
                                    <p:animScale>
                                      <p:cBhvr>
                                        <p:cTn id="70" dur="166" decel="50000">
                                          <p:stCondLst>
                                            <p:cond delay="1338"/>
                                          </p:stCondLst>
                                        </p:cTn>
                                        <p:tgtEl>
                                          <p:spTgt spid="3">
                                            <p:txEl>
                                              <p:pRg st="4" end="4"/>
                                            </p:txEl>
                                          </p:spTgt>
                                        </p:tgtEl>
                                      </p:cBhvr>
                                      <p:to x="100000" y="100000"/>
                                    </p:animScale>
                                    <p:animScale>
                                      <p:cBhvr>
                                        <p:cTn id="71" dur="26">
                                          <p:stCondLst>
                                            <p:cond delay="1642"/>
                                          </p:stCondLst>
                                        </p:cTn>
                                        <p:tgtEl>
                                          <p:spTgt spid="3">
                                            <p:txEl>
                                              <p:pRg st="4" end="4"/>
                                            </p:txEl>
                                          </p:spTgt>
                                        </p:tgtEl>
                                      </p:cBhvr>
                                      <p:to x="100000" y="90000"/>
                                    </p:animScale>
                                    <p:animScale>
                                      <p:cBhvr>
                                        <p:cTn id="72" dur="166" decel="50000">
                                          <p:stCondLst>
                                            <p:cond delay="1668"/>
                                          </p:stCondLst>
                                        </p:cTn>
                                        <p:tgtEl>
                                          <p:spTgt spid="3">
                                            <p:txEl>
                                              <p:pRg st="4" end="4"/>
                                            </p:txEl>
                                          </p:spTgt>
                                        </p:tgtEl>
                                      </p:cBhvr>
                                      <p:to x="100000" y="100000"/>
                                    </p:animScale>
                                    <p:animScale>
                                      <p:cBhvr>
                                        <p:cTn id="73" dur="26">
                                          <p:stCondLst>
                                            <p:cond delay="1808"/>
                                          </p:stCondLst>
                                        </p:cTn>
                                        <p:tgtEl>
                                          <p:spTgt spid="3">
                                            <p:txEl>
                                              <p:pRg st="4" end="4"/>
                                            </p:txEl>
                                          </p:spTgt>
                                        </p:tgtEl>
                                      </p:cBhvr>
                                      <p:to x="100000" y="95000"/>
                                    </p:animScale>
                                    <p:animScale>
                                      <p:cBhvr>
                                        <p:cTn id="74" dur="166" decel="50000">
                                          <p:stCondLst>
                                            <p:cond delay="1834"/>
                                          </p:stCondLst>
                                        </p:cTn>
                                        <p:tgtEl>
                                          <p:spTgt spid="3">
                                            <p:txEl>
                                              <p:pRg st="4" end="4"/>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5" end="5"/>
                                            </p:txEl>
                                          </p:spTgt>
                                        </p:tgtEl>
                                        <p:attrNameLst>
                                          <p:attrName>style.visibility</p:attrName>
                                        </p:attrNameLst>
                                      </p:cBhvr>
                                      <p:to>
                                        <p:strVal val="visible"/>
                                      </p:to>
                                    </p:set>
                                    <p:animEffect transition="in" filter="wipe(down)">
                                      <p:cBhvr>
                                        <p:cTn id="79" dur="580">
                                          <p:stCondLst>
                                            <p:cond delay="0"/>
                                          </p:stCondLst>
                                        </p:cTn>
                                        <p:tgtEl>
                                          <p:spTgt spid="3">
                                            <p:txEl>
                                              <p:pRg st="5" end="5"/>
                                            </p:txEl>
                                          </p:spTgt>
                                        </p:tgtEl>
                                      </p:cBhvr>
                                    </p:animEffect>
                                    <p:anim calcmode="lin" valueType="num">
                                      <p:cBhvr>
                                        <p:cTn id="80"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5" end="5"/>
                                            </p:txEl>
                                          </p:spTgt>
                                        </p:tgtEl>
                                      </p:cBhvr>
                                      <p:to x="100000" y="60000"/>
                                    </p:animScale>
                                    <p:animScale>
                                      <p:cBhvr>
                                        <p:cTn id="86" dur="166" decel="50000">
                                          <p:stCondLst>
                                            <p:cond delay="676"/>
                                          </p:stCondLst>
                                        </p:cTn>
                                        <p:tgtEl>
                                          <p:spTgt spid="3">
                                            <p:txEl>
                                              <p:pRg st="5" end="5"/>
                                            </p:txEl>
                                          </p:spTgt>
                                        </p:tgtEl>
                                      </p:cBhvr>
                                      <p:to x="100000" y="100000"/>
                                    </p:animScale>
                                    <p:animScale>
                                      <p:cBhvr>
                                        <p:cTn id="87" dur="26">
                                          <p:stCondLst>
                                            <p:cond delay="1312"/>
                                          </p:stCondLst>
                                        </p:cTn>
                                        <p:tgtEl>
                                          <p:spTgt spid="3">
                                            <p:txEl>
                                              <p:pRg st="5" end="5"/>
                                            </p:txEl>
                                          </p:spTgt>
                                        </p:tgtEl>
                                      </p:cBhvr>
                                      <p:to x="100000" y="80000"/>
                                    </p:animScale>
                                    <p:animScale>
                                      <p:cBhvr>
                                        <p:cTn id="88" dur="166" decel="50000">
                                          <p:stCondLst>
                                            <p:cond delay="1338"/>
                                          </p:stCondLst>
                                        </p:cTn>
                                        <p:tgtEl>
                                          <p:spTgt spid="3">
                                            <p:txEl>
                                              <p:pRg st="5" end="5"/>
                                            </p:txEl>
                                          </p:spTgt>
                                        </p:tgtEl>
                                      </p:cBhvr>
                                      <p:to x="100000" y="100000"/>
                                    </p:animScale>
                                    <p:animScale>
                                      <p:cBhvr>
                                        <p:cTn id="89" dur="26">
                                          <p:stCondLst>
                                            <p:cond delay="1642"/>
                                          </p:stCondLst>
                                        </p:cTn>
                                        <p:tgtEl>
                                          <p:spTgt spid="3">
                                            <p:txEl>
                                              <p:pRg st="5" end="5"/>
                                            </p:txEl>
                                          </p:spTgt>
                                        </p:tgtEl>
                                      </p:cBhvr>
                                      <p:to x="100000" y="90000"/>
                                    </p:animScale>
                                    <p:animScale>
                                      <p:cBhvr>
                                        <p:cTn id="90" dur="166" decel="50000">
                                          <p:stCondLst>
                                            <p:cond delay="1668"/>
                                          </p:stCondLst>
                                        </p:cTn>
                                        <p:tgtEl>
                                          <p:spTgt spid="3">
                                            <p:txEl>
                                              <p:pRg st="5" end="5"/>
                                            </p:txEl>
                                          </p:spTgt>
                                        </p:tgtEl>
                                      </p:cBhvr>
                                      <p:to x="100000" y="100000"/>
                                    </p:animScale>
                                    <p:animScale>
                                      <p:cBhvr>
                                        <p:cTn id="91" dur="26">
                                          <p:stCondLst>
                                            <p:cond delay="1808"/>
                                          </p:stCondLst>
                                        </p:cTn>
                                        <p:tgtEl>
                                          <p:spTgt spid="3">
                                            <p:txEl>
                                              <p:pRg st="5" end="5"/>
                                            </p:txEl>
                                          </p:spTgt>
                                        </p:tgtEl>
                                      </p:cBhvr>
                                      <p:to x="100000" y="95000"/>
                                    </p:animScale>
                                    <p:animScale>
                                      <p:cBhvr>
                                        <p:cTn id="92" dur="166" decel="50000">
                                          <p:stCondLst>
                                            <p:cond delay="1834"/>
                                          </p:stCondLst>
                                        </p:cTn>
                                        <p:tgtEl>
                                          <p:spTgt spid="3">
                                            <p:txEl>
                                              <p:pRg st="5" end="5"/>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6" end="6"/>
                                            </p:txEl>
                                          </p:spTgt>
                                        </p:tgtEl>
                                        <p:attrNameLst>
                                          <p:attrName>style.visibility</p:attrName>
                                        </p:attrNameLst>
                                      </p:cBhvr>
                                      <p:to>
                                        <p:strVal val="visible"/>
                                      </p:to>
                                    </p:set>
                                    <p:animEffect transition="in" filter="wipe(down)">
                                      <p:cBhvr>
                                        <p:cTn id="97" dur="580">
                                          <p:stCondLst>
                                            <p:cond delay="0"/>
                                          </p:stCondLst>
                                        </p:cTn>
                                        <p:tgtEl>
                                          <p:spTgt spid="3">
                                            <p:txEl>
                                              <p:pRg st="6" end="6"/>
                                            </p:txEl>
                                          </p:spTgt>
                                        </p:tgtEl>
                                      </p:cBhvr>
                                    </p:animEffect>
                                    <p:anim calcmode="lin" valueType="num">
                                      <p:cBhvr>
                                        <p:cTn id="98"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6" end="6"/>
                                            </p:txEl>
                                          </p:spTgt>
                                        </p:tgtEl>
                                      </p:cBhvr>
                                      <p:to x="100000" y="60000"/>
                                    </p:animScale>
                                    <p:animScale>
                                      <p:cBhvr>
                                        <p:cTn id="104" dur="166" decel="50000">
                                          <p:stCondLst>
                                            <p:cond delay="676"/>
                                          </p:stCondLst>
                                        </p:cTn>
                                        <p:tgtEl>
                                          <p:spTgt spid="3">
                                            <p:txEl>
                                              <p:pRg st="6" end="6"/>
                                            </p:txEl>
                                          </p:spTgt>
                                        </p:tgtEl>
                                      </p:cBhvr>
                                      <p:to x="100000" y="100000"/>
                                    </p:animScale>
                                    <p:animScale>
                                      <p:cBhvr>
                                        <p:cTn id="105" dur="26">
                                          <p:stCondLst>
                                            <p:cond delay="1312"/>
                                          </p:stCondLst>
                                        </p:cTn>
                                        <p:tgtEl>
                                          <p:spTgt spid="3">
                                            <p:txEl>
                                              <p:pRg st="6" end="6"/>
                                            </p:txEl>
                                          </p:spTgt>
                                        </p:tgtEl>
                                      </p:cBhvr>
                                      <p:to x="100000" y="80000"/>
                                    </p:animScale>
                                    <p:animScale>
                                      <p:cBhvr>
                                        <p:cTn id="106" dur="166" decel="50000">
                                          <p:stCondLst>
                                            <p:cond delay="1338"/>
                                          </p:stCondLst>
                                        </p:cTn>
                                        <p:tgtEl>
                                          <p:spTgt spid="3">
                                            <p:txEl>
                                              <p:pRg st="6" end="6"/>
                                            </p:txEl>
                                          </p:spTgt>
                                        </p:tgtEl>
                                      </p:cBhvr>
                                      <p:to x="100000" y="100000"/>
                                    </p:animScale>
                                    <p:animScale>
                                      <p:cBhvr>
                                        <p:cTn id="107" dur="26">
                                          <p:stCondLst>
                                            <p:cond delay="1642"/>
                                          </p:stCondLst>
                                        </p:cTn>
                                        <p:tgtEl>
                                          <p:spTgt spid="3">
                                            <p:txEl>
                                              <p:pRg st="6" end="6"/>
                                            </p:txEl>
                                          </p:spTgt>
                                        </p:tgtEl>
                                      </p:cBhvr>
                                      <p:to x="100000" y="90000"/>
                                    </p:animScale>
                                    <p:animScale>
                                      <p:cBhvr>
                                        <p:cTn id="108" dur="166" decel="50000">
                                          <p:stCondLst>
                                            <p:cond delay="1668"/>
                                          </p:stCondLst>
                                        </p:cTn>
                                        <p:tgtEl>
                                          <p:spTgt spid="3">
                                            <p:txEl>
                                              <p:pRg st="6" end="6"/>
                                            </p:txEl>
                                          </p:spTgt>
                                        </p:tgtEl>
                                      </p:cBhvr>
                                      <p:to x="100000" y="100000"/>
                                    </p:animScale>
                                    <p:animScale>
                                      <p:cBhvr>
                                        <p:cTn id="109" dur="26">
                                          <p:stCondLst>
                                            <p:cond delay="1808"/>
                                          </p:stCondLst>
                                        </p:cTn>
                                        <p:tgtEl>
                                          <p:spTgt spid="3">
                                            <p:txEl>
                                              <p:pRg st="6" end="6"/>
                                            </p:txEl>
                                          </p:spTgt>
                                        </p:tgtEl>
                                      </p:cBhvr>
                                      <p:to x="100000" y="95000"/>
                                    </p:animScale>
                                    <p:animScale>
                                      <p:cBhvr>
                                        <p:cTn id="110"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584" y="818710"/>
            <a:ext cx="8135965"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ea typeface="+mn-ea"/>
                <a:cs typeface="IranNastaliq" panose="02020505000000020003" pitchFamily="18" charset="0"/>
              </a:rPr>
              <a:t>13/37- </a:t>
            </a:r>
            <a:r>
              <a:rPr lang="ar-SA"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ea typeface="+mn-ea"/>
                <a:cs typeface="IranNastaliq" panose="02020505000000020003" pitchFamily="18" charset="0"/>
              </a:rPr>
              <a:t>مین </a:t>
            </a:r>
            <a:r>
              <a:rPr lang="ar-SA"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ea typeface="+mn-ea"/>
                <a:cs typeface="IranNastaliq" panose="02020505000000020003" pitchFamily="18" charset="0"/>
              </a:rPr>
              <a:t>گذاری</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 آيا مين‌گذاري در يك منطقة دريايي، كه محل تردد شناورهاي غيرنظامي يا حيوانات دريايي نيز هست، به منظور جلوگيري از پيشروي دشمن، شرعاً جايز است يا خير؟</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جايز نيست، مگر اينكه حفظ جبهة اسلام منوط به آن باشد و در‌اين‌صورت بايد مسائل امنيتي در حدّ امكان رعايت شود.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t>
            </a:r>
            <a:r>
              <a:rPr lang="en-US" dirty="0"/>
              <a:t> </a:t>
            </a:r>
          </a:p>
        </p:txBody>
      </p:sp>
    </p:spTree>
    <p:extLst>
      <p:ext uri="{BB962C8B-B14F-4D97-AF65-F5344CB8AC3E}">
        <p14:creationId xmlns:p14="http://schemas.microsoft.com/office/powerpoint/2010/main" val="174753075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278650"/>
            <a:ext cx="8229600" cy="5580620"/>
          </a:xfrm>
        </p:spPr>
        <p:txBody>
          <a:bodyPr>
            <a:normAutofit/>
          </a:bodyPr>
          <a:lstStyle/>
          <a:p>
            <a:pPr marL="0" indent="0" algn="ctr">
              <a:lnSpc>
                <a:spcPct val="150000"/>
              </a:lnSpc>
              <a:buNone/>
            </a:pPr>
            <a:r>
              <a:rPr lang="fa-IR"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13/38-</a:t>
            </a:r>
            <a:r>
              <a:rPr lang="ar-SA"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خوردن </a:t>
            </a:r>
            <a:r>
              <a:rPr lang="ar-SA"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وآشامیدن درنبرد</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1/استفاده ازغذای کفار</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س)استفاده از غذا و ميوه، ظرف و اشياء متنجس گروههاي كافر براي مأمور نفوذي چه حكمي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ج)جايز نيست مگر در حال اضطرار به مقدار ضرورت.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38239533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4" y="233645"/>
            <a:ext cx="8010891"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2/اضطرار درخوردن وآشامیدن</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در حال ضرورت جنگي، آيا كشتن و خوردن حيوانات حرام گوشت جايز است؟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 مگر در حال اضطرار.</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 نيروهاي خودي مواد غذايي كم آورند و دست به صيد زدند، ولي جز صيد ماهيان حرام‌گوشت به چيزي دست نيافتند، آيا خوردن ماهيان حرام گوشت بر آن‌ها جايز است يا خير؟</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 مگر در حال اضطرار و در حدّ ضرورت.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p:txBody>
      </p:sp>
    </p:spTree>
    <p:extLst>
      <p:ext uri="{BB962C8B-B14F-4D97-AF65-F5344CB8AC3E}">
        <p14:creationId xmlns:p14="http://schemas.microsoft.com/office/powerpoint/2010/main" val="123270505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818710"/>
            <a:ext cx="8229600" cy="4525963"/>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3/استفاده ازمیوه های مردمی                                                                                                               س: درخت‌هاي ميوه اي كه در منطقة نبرد است و صاحبان آن‌ها معلوم نيست ـ از قبيل خرما، ليموترش، ليمو شيرين، سيب و غيره ـ آيا رزمندگان اسلام و غير ايشان مي توانند از آن‌ها استفاده كنند؟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p>
          <a:p>
            <a:pPr marL="0" indent="0" algn="ctr">
              <a:lnSpc>
                <a:spcPct val="150000"/>
              </a:lnSpc>
              <a:buNone/>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 تصرف در مال غير جايز نيست؛ مگر با رضايت صاحب آن يا در موقعيت اضطراري در حدّ ضرورت؛ ولي دراين‌فرض بايد خسارت جبران شود.</a:t>
            </a: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0782816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1550" y="998730"/>
            <a:ext cx="7560840" cy="4985980"/>
          </a:xfrm>
          <a:prstGeom prst="rect">
            <a:avLst/>
          </a:prstGeom>
        </p:spPr>
        <p:txBody>
          <a:bodyPr wrap="square">
            <a:spAutoFit/>
          </a:bodyPr>
          <a:lstStyle/>
          <a:p>
            <a:pPr algn="ctr" rtl="1">
              <a:lnSpc>
                <a:spcPct val="150000"/>
              </a:lnSpc>
            </a:pPr>
            <a:r>
              <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13/39</a:t>
            </a: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-برگزاری </a:t>
            </a: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زمایشها وحق الناس</a:t>
            </a:r>
            <a:endParaRPr lang="en-US"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س1)در بعضي از رزمايشها كه مردم جهت ديدن دعوت مي شوند و بعضي هم دچار مشكل مي شوند (سقط جنين، ترس و وحشت) تكليف برگزاركنندگان نسبت به خسارت وارده چيست؟                                                  ج)در رزمايشهايي كه طبق مقررات نيروهاي مسلح انجام مي شود، اگر برگزاركنندگان افراط يا تفريط نكرده و وظايف قانوني خود را انجام داده باشند، چيزي بر عهده برگزاركنندگان نيست. و شركت كنندگان بايد مراقب حال و شرايط خود باشند.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26871602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6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س2)هنگام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رزمایش وروددرملک مردم ونمازودیگرتصرفات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6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ج)برگزاري اردو و رزمايش، اقامه نماز و هرگونه تغيير يا تصرف در اراضي ديگران و استفاده از ميوه ها نياز به رضايت مالك دارد، و نيز در صورت وارد شدن هرگونه خسارت بايد جبران شود.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6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 صورت وجود ضرورت مانند زمان جنگ و امثال آن و عدم دسترسي به مالك يا عدم رضايت مالك، بايد موضوع به مسئولين ذيربط منعكس گردد، تا از مرجع ذي صلاح كسب مجوز نمايند.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6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البتّه در صورت عدم علم كاركنان و نيروها به غصبي بودن، تكليفي بر آنان نيست و نماز آنها صحيح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8014311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36585" y="1228039"/>
            <a:ext cx="8119410"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س3)حکم استفاده از اراضي و ساختمانهاي مردم جهت استفاده در مأموريتها و رزمايشهاي نظامي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برگزاري رزمايش و هرگونه تصرف يا تغيير در اراضي ديگران و استفاده از آن نياز به رضايت مالك دارد و در صورت برگزاري بايد هرگونه خسارت وارده جبران شود و رضايت آنان كسب شود و در صورت وجود ضرورت مانند زمان جنگ و امثال آن و عدم دسترسي به مالك يا عدم رضايت مالك، بايد موضوع به مسئولين ذيربط منعكس گردد تا از مراجع ذيصلاح كسب مجوز نمايند.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74112338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254753" y="188640"/>
            <a:ext cx="8640959" cy="5539978"/>
          </a:xfrm>
          <a:prstGeom prst="rect">
            <a:avLst/>
          </a:prstGeom>
        </p:spPr>
        <p:txBody>
          <a:bodyPr wrap="square">
            <a:spAutoFit/>
          </a:bodyPr>
          <a:lstStyle/>
          <a:p>
            <a:pPr algn="ctr" rtl="1">
              <a:lnSpc>
                <a:spcPct val="150000"/>
              </a:lnSpc>
            </a:pPr>
            <a:r>
              <a:rPr lang="fa-IR"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13/40</a:t>
            </a:r>
            <a:r>
              <a:rPr lang="ar-SA" sz="4400" b="1" dirty="0" smtClean="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-برگزاری </a:t>
            </a:r>
            <a:r>
              <a:rPr lang="ar-SA"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rPr>
              <a:t>دوره مربيگري تيراندازي مشترک زن ومرد</a:t>
            </a:r>
            <a:endParaRPr lang="en-US" sz="4400" b="1" dirty="0">
              <a:ln w="10541" cmpd="sng">
                <a:solidFill>
                  <a:schemeClr val="accent1">
                    <a:shade val="88000"/>
                    <a:satMod val="110000"/>
                  </a:schemeClr>
                </a:solidFill>
                <a:prstDash val="solid"/>
              </a:ln>
              <a:solidFill>
                <a:srgbClr val="7030A0"/>
              </a:solidFill>
              <a:latin typeface="IranNastaliq" panose="02020505000000020003" pitchFamily="18" charset="0"/>
              <a:ea typeface="Times New Roman" pitchFamily="18" charset="0"/>
              <a:cs typeface="IranNastaliq" panose="02020505000000020003" pitchFamily="18" charset="0"/>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س1)برگزاری دوره مربيگري تيراندازي براي كاركنان پايور (برادران و خواهران) بصورت مشترك با همكاري فدراسيون تيراندازي جمهوري اسلامي ايران ،چه حکمی دارد؟ در ضمن كلاسها فقط بصورت تئوري برگزار مي گردد و برنامه هاي عملي (تيراندازي) براي برادران اجراء مي گردد.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ج)آموزش دوره مربي گري مذكور، در صورتيكه جزء برنامه هاي مصوب آموزشي بوده و حدود شرعي در تشكيل كلاس و اجراي برنامه رعايت شود، اشكال ندارد.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البته در صورت عدم ضرورت و يا امكان استفاده از استاد هم جنس، از تدريس برادران براي خواهران و بالعكس اجتناب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987635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ea typeface="+mn-ea"/>
                <a:cs typeface="IranNastaliq" panose="02020505000000020003" pitchFamily="18" charset="0"/>
              </a:rPr>
              <a:t>13/41-لزوم </a:t>
            </a:r>
            <a:r>
              <a:rPr lang="fa-IR"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ea typeface="+mn-ea"/>
                <a:cs typeface="IranNastaliq" panose="02020505000000020003" pitchFamily="18" charset="0"/>
              </a:rPr>
              <a:t>تقویت جنگ الکترونیک</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 1)باتوجه‌به دشمني همه‌جانبة دشمن و استفادة او از تجهيزات پيشرفته، وظيفة ما در مقابله با دشمن چيست؟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در دفاع از كيان كشور اسلامي آمادگي در جنگ الكترونيك جزء اولويت ويژه قرار دارد ولذا با جهت‌گيري تقويت سرپنجه‌ها، اطلاعات، عمليات، جنگال و آموزش تجهيزات مدرن و جديد بايد توان رزمي نيروها ارتقا يابد.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9740009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ea typeface="+mn-ea"/>
                <a:cs typeface="IranNastaliq" panose="02020505000000020003" pitchFamily="18" charset="0"/>
              </a:rPr>
              <a:t>13/1</a:t>
            </a:r>
            <a:r>
              <a:rPr lang="ar-SA"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ea typeface="+mn-ea"/>
                <a:cs typeface="IranNastaliq" panose="02020505000000020003" pitchFamily="18" charset="0"/>
              </a:rPr>
              <a:t>-جهادابتدایی</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 1) جهاد ابتدايي در زمان غيبت امام معصوم( چه حكمي دارد؟ آيا جايز است كه فقيه جامع‌الشرايط مبسوط اليد (ولي امر مسلمين) حكم به آن كند؟</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ج)بعيد نيست كه حكم به جهاد ابتدايي توسط فقيه جامع‌الشرايطي كه متصدّي ولايت امر مسلمين است، در صورتي كه مصلحت آن را اقتضا كند، جايز باشد، بلكه اين نظر اقوي است</a:t>
            </a: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r>
              <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اجوبه الاستفتاءات،س1048)</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1398045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584" y="818710"/>
            <a:ext cx="8135965"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 2) حکم دفاع الكترونيك چیست؟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دفاع الكترونيكي بسيار مهم است و اين شعبه‌اي از مجاهدت و دفاع از كيان اسلام و نظام جمهوري اسلامي است و واجب است در اين عرصه در حدّ توان و نياز دفاعي كشور اقدام شود و كار تحقيقاتي و توليدي  روی آن صورت بگیردو اطلاعات علمي و ميداني به‌روزرسانی شود در حدّي كه دشمنان در اين عرصه طمع تجاوز به كشور اسلامي را نداشته باشند.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س3) تکلیف نسبت به دشمن در حال تخاصم چیست؟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دربرابر دشمن درحال تخاصم نباید کوتاه آمد ویک لحظه به خودتردید راه داد.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171897963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5911" y="98630"/>
            <a:ext cx="8685964" cy="4558875"/>
          </a:xfrm>
        </p:spPr>
        <p:txBody>
          <a:bodyPr>
            <a:noAutofit/>
          </a:bodyPr>
          <a:lstStyle/>
          <a:p>
            <a:pPr marL="0" indent="0" algn="ctr">
              <a:lnSpc>
                <a:spcPct val="150000"/>
              </a:lnSpc>
              <a:buNone/>
            </a:pPr>
            <a:r>
              <a:rPr lang="fa-I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13/42-لزوم </a:t>
            </a:r>
            <a:r>
              <a:rPr lang="fa-IR"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دفاع سایبری</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 دربرابر برنامه‌هاي دشمن در ازبين‌بردن زيرساخت‌هاي كشور مانند نيروگاه‌ها، تأسيسات، حمل‌ونقل يا نفوذ و جاسوسي  ازطریق جنگ سایبری،آیاجایزاست بااستفاده از فضاي مجازي ،سازماني كه از اين امر جلوگيري كند، ايجاد نمود؟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جایزاست در حدّ توان و براساس ضوابط قانوني، براي جلوگيري از نفوذ دشمن و توطئه‌هاي آن، اقدام نمود.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س)آيا جايزاست نهادي به منظور دفاع وحمايت از ارزش‌هاي ديني و جلوگيري از انتشار فساد و رواج اباحي‌گري، در فضاي مجازي، ايجاد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گسترش ارزش‌هاي اخلاقي و جلوگيري از نشر مطالب فاسد و مستهجن بر همه فرض است و ايجاد نهادي بدين‌منظور، براساس ضوابط قانوني،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3890625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525" y="1268760"/>
            <a:ext cx="8685964" cy="4558875"/>
          </a:xfrm>
        </p:spPr>
        <p:txBody>
          <a:bodyPr>
            <a:noAutofit/>
          </a:bodyPr>
          <a:lstStyle/>
          <a:p>
            <a:pPr marL="0" indent="0" algn="ctr">
              <a:lnSpc>
                <a:spcPct val="150000"/>
              </a:lnSpc>
              <a:buNone/>
            </a:pPr>
            <a:r>
              <a:rPr lang="fa-I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13/43-مضرات </a:t>
            </a:r>
            <a:r>
              <a:rPr lang="fa-IR"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دکل های مخابراتی</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مستقر كردن سامان راداري در نزديكي شهرها، كه امواج تشعشعي آن‌ها به مردم آسيب مي‌رساند، از نظر شرعي چه حكمي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 مگر آن‌كه با اقدام نکردن به آن ،مصلحت اهمی ازدست برود وحفظ جان و امنيت مردم درمخاطره قراربگیرد و راهي هم جز استقرار اين سامانه‌ها در مناطق مسكوني وجود نداشته باشد؛ ودرهرصورت، شركت اقدام‌كننده ضامن خسارت به مردم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25627286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278650"/>
            <a:ext cx="8229600" cy="5580620"/>
          </a:xfrm>
        </p:spPr>
        <p:txBody>
          <a:bodyPr>
            <a:normAutofit/>
          </a:bodyPr>
          <a:lstStyle/>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فرستنده‌هايي در سطح شهر براي ارسال پارازيت  ايجاد گشته‌اند تا جلوگيري از دريافت شبكه‌هاي ماهواره‌هاي مستهجن و خانمان‌برانداز شوند. به شهادت كارشناسان اثر سوءِ اين شبكه‌ها بر فرهنگ اجتماعي قابل انكار نيست كه به‌وضوح مشاهده مي‌گردد و همچنين، اثر سوءِ جسمي امواج ماهواره و همچنين، امواج پارازيت بر جسم ممكن است داشته باشد. حال آيا، باتوجه‌به مطالب فوق، وظيفه در اين مسئله چيست؟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ج)جلوگيري از نشر برنامه‌هاي مبتذل و خلاف اخلاق واجب است، ولي بايد به‌گونه‌اي عمل شود كه موجب اضرار به نفس يا ديگران نباشد. البته، مقصود از ضرر، ضرر جزئي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3776989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4" y="233645"/>
            <a:ext cx="8010891"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13/44-کنترل رسانه های دشمن </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س)به منظور جمع آوري و بررسي اخبار فعاليت گروهكهاي ضد انقلاب توطئه گر و اشرار، شنيدن و يا ديدن شبكه هاي راديو و تلويزيوني يا سايت هاي اينترنتي و مانند آن چه حكمي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اگرغرض عقلايي در كار باشد و خوف انحراف اعتقادي و اخلاقي نباشد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31399641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540" y="188640"/>
            <a:ext cx="855095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70000"/>
              </a:lnSpc>
              <a:buNone/>
            </a:pPr>
            <a:r>
              <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13/45-کنترل </a:t>
            </a: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ونظارت فیلمها                                                                                                     </a:t>
            </a:r>
            <a:endPar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70000"/>
              </a:lnSpc>
              <a:buNone/>
            </a:pPr>
            <a:r>
              <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س)ديدن فيلم‌هاي ويدئويي كه گاهي تصاوير منحرف‌كننده‌اي دارند به قصد نظارت و حذف بخش‌هاي فاسد آن‌ها براي ارائه به ديگران چه حكمي 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7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ديدن اين فيلم ها اگر به منظور اصلاح فيلم و حذف تصاوير فاسد و گمراه كنندة آنها باشد، اشكال ندارد به شرط اين كه كسي كه اقدام به اين كار مي كند مصون از افتادن به حرام باشد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marL="0" indent="0" algn="ctr">
              <a:lnSpc>
                <a:spcPct val="170000"/>
              </a:lnSpc>
              <a:buNone/>
            </a:pP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س)رؤيت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 بازبيني فيلم‌هاي مبتذل جهت كنترل چه صورتي 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7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شخص كنترل‌كننده يقين به تحريك شدن خود ندارد و خوف وقوع مفسده هم نباشد، جايز است.</a:t>
            </a:r>
          </a:p>
        </p:txBody>
      </p:sp>
    </p:spTree>
    <p:extLst>
      <p:ext uri="{BB962C8B-B14F-4D97-AF65-F5344CB8AC3E}">
        <p14:creationId xmlns:p14="http://schemas.microsoft.com/office/powerpoint/2010/main" val="375834747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6535" y="323655"/>
            <a:ext cx="8460940" cy="6463308"/>
          </a:xfrm>
          <a:prstGeom prst="rect">
            <a:avLst/>
          </a:prstGeom>
        </p:spPr>
        <p:txBody>
          <a:bodyPr wrap="square">
            <a:spAutoFit/>
          </a:bodyPr>
          <a:lstStyle/>
          <a:p>
            <a:pPr algn="ctr" rtl="1">
              <a:lnSpc>
                <a:spcPct val="150000"/>
              </a:lnSpc>
            </a:pPr>
            <a:r>
              <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13/46-خسارات </a:t>
            </a: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جنگی یارزمایشی </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اگربه خاطر مین گزاری در مناطق آبي ،براثربرخوردمین به شناور خودي  نیروهای خودی دجارآسیب شوند،، آيا ضمانی درکارخواهدبود؟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كوتاهي و قصوري  وجودداشته باشد ،مقصرضامن است والاكسي ضامن نيست</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 رزمنده ویانیروی درحال اجرای مانور هنگام استفاده از موتور سيكلت يا خودرو ازکلاه ویا كمربند ايمني استفاده نكند و يا سرعت مجاز را رعايت نكند و آسیبی ببیند، تکلیف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كمربند ايمني و كلاه در اختيار دارد و به ضرورت استفاده از آن‌ها آگاهي دارد واستفاده نکند ، خودش ضامن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44084439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fontScale="925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اگر كسي حين استفاده از سلاح، به‌دليل سهل‌انگاري و كوتاهي، به خود آسيب برساند، آيا آن شخص جانباز و مجروح جنگي محسوب مي‌شود؟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فرض سؤال مقررات جانبازي شامل او نمي‌شود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marL="0" indent="0" algn="ctr">
              <a:lnSpc>
                <a:spcPct val="150000"/>
              </a:lnSpc>
              <a:buNone/>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 اگر فرمانده دستوري دهد كه منجر به شهادت يا خسارت مالي و جاني به افراد گردد و بعد بفهمد دستورش اشتباه بوده، وظيفه‌اش 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دستور فرمانده مبتني بر ادلة عقلايي و احراز تكليف شرعي و قانوني بوده باشد، عمل به وظيفه نموده، او و نيروهاي تحت امرش عند الله مأجورند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marL="0" indent="0" algn="ctr">
              <a:lnSpc>
                <a:spcPct val="150000"/>
              </a:lnSpc>
              <a:buNone/>
            </a:pP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س)اگر بر اثر شليك زياد تير پدافند، نیرویی آسیب شنوایی پیداکند ،تکلیف چیست</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 از بيت‌المال بايد جبران خسارت شود.  </a:t>
            </a:r>
          </a:p>
          <a:p>
            <a:pPr marL="0" indent="0" algn="ctr">
              <a:lnSpc>
                <a:spcPct val="150000"/>
              </a:lnSpc>
              <a:buNone/>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66469544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36585" y="1089541"/>
            <a:ext cx="8119410" cy="42011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13/47-رزمایشها </a:t>
            </a: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وخسارت به مردم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 در رزمايشي، بنابر ‌دستور فرمانده گردان، در محلي انفجار صورت مي‌گيرد كه در يك‌طرف باغ مردم و طرف ديگر نيروهاي عمل‌كننده مي‌باشند و به‌اجبار انفجارها به سمت باغ گرايش بيشتري داشته است و اين منجر به آسيب به درختان شد، حكم چيست؟                                                                                ج) مسئوليت با فرمانده گردان است و چنانچه قصور و تقصيري در كار نبوده، بايد از بيت‌المال جبران خسارت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21794059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386535" y="17521"/>
            <a:ext cx="8595954" cy="6186309"/>
          </a:xfrm>
          <a:prstGeom prst="rect">
            <a:avLst/>
          </a:prstGeom>
        </p:spPr>
        <p:txBody>
          <a:bodyPr wrap="square">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اگردر منطقة رزم مهماتي كه شليك مي‌شود عمل نكند و پس از پاكسازي نيز پيدا نشود، وظیفه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ج)درصورتي‌كه مهمات موجب قتل يا خسارت گردد، بايد از بيت‌المال جبران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س)چنانچه درعملیات یارزمایشی،منطقه ای انتخاب شودکه کندوهای زنبورعسل وجودداشته باشد و جابجایی کندوها موجب خسارات فراوان به زنبورداران شود،درعین حال اقدامات رزمی موجب شود که زنبورداران ناگزیربه ترك منطقه شوند،تکلیف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اين اقدامات و تعرضات حرام است و اطاعت از فرماندهان و مسئولان در اين‌گونه موارد جايز نيست، مگر در مواقع استثنايي و اضطراري كه هيچ راه چاره‌اي براي حفظ جان نيروهاي اسلام يا غلبه بر دشمن وجود نداشته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22636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526" y="0"/>
            <a:ext cx="8685964" cy="4558875"/>
          </a:xfrm>
        </p:spPr>
        <p:txBody>
          <a:bodyPr>
            <a:noAutofit/>
          </a:bodyPr>
          <a:lstStyle/>
          <a:p>
            <a:pPr marL="0" indent="0" algn="ctr">
              <a:lnSpc>
                <a:spcPct val="150000"/>
              </a:lnSpc>
              <a:buNone/>
            </a:pPr>
            <a:r>
              <a:rPr lang="fa-I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13/2</a:t>
            </a:r>
            <a:r>
              <a:rPr lang="ar-SA"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-وجوب </a:t>
            </a:r>
            <a:r>
              <a:rPr lang="ar-SA"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کفایی جهاد</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س2)دفاع مشروع در اسلام چگونه است؟                                                                                                      ج)دفاع از اسلام و مسلمين و بلاد مسلمانان واجب كفائي است و بر مسلمانان لازم است آنها را كمك كنند.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 آيا وجوب دفاع از افرادي كه مدّتي در جهاد شركت كردند، ساقط مي شود يا نه؟</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 ساقط نيست و در صورت نياز جبهه ها بر همه لازم است بروند و تشخيص آن با مسئولين مربوط است و وجوب به نحو واجب‌كفايي است</a:t>
            </a: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7430371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611560" y="1403775"/>
            <a:ext cx="8010890" cy="3416320"/>
          </a:xfrm>
          <a:prstGeom prst="rect">
            <a:avLst/>
          </a:prstGeom>
        </p:spPr>
        <p:txBody>
          <a:bodyPr wrap="square">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س)چنانچه  رزمايشی  موجب شود که افرادی دچار مشكل شوند  ومثلاسقط جنين صورت گیرد، تكليف برگزاركنندگان نسبت به خسارت وارده 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 رزمايشهايي كه طبق مقررات نيروهاي مسلح انجام مي شود، اگر برگزاركنندگان افراط يا تفريط نكرده و وظايف قانوني خود را انجام داده باشند، چيزي بر عهده برگزاركنندگان نيست، و شركت كنندگان بايد مراقب حال و شرايط خود باشند.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644056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1610" y="683695"/>
            <a:ext cx="7245805"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13/48-استفاده </a:t>
            </a:r>
            <a:r>
              <a:rPr lang="fa-IR"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ازاموال مردم</a:t>
            </a:r>
            <a:endParaRPr lang="en-US"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چنانچه نيروها مجبور شوند در جابه‌جايي امكانات از چهارپايان مردم استفاده كنند، حكم چيست؟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 مگر در صورت ضرورت، ولي بايد كرايه و خسارت پرداخت شود.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dirty="0"/>
              <a:t> </a:t>
            </a:r>
            <a:endParaRPr lang="en-US" dirty="0"/>
          </a:p>
        </p:txBody>
      </p:sp>
    </p:spTree>
    <p:extLst>
      <p:ext uri="{BB962C8B-B14F-4D97-AF65-F5344CB8AC3E}">
        <p14:creationId xmlns:p14="http://schemas.microsoft.com/office/powerpoint/2010/main" val="225264946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188640"/>
            <a:ext cx="8325925" cy="517064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en-US" sz="1600" b="1" dirty="0"/>
              <a:t> </a:t>
            </a:r>
            <a:r>
              <a:rPr lang="fa-I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13/49-ایجادمحدودیت </a:t>
            </a:r>
            <a:r>
              <a:rPr lang="fa-IR"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برای مردم                                                                                 </a:t>
            </a:r>
            <a:endParaRPr lang="fa-I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algn="ctr" rtl="1">
              <a:lnSpc>
                <a:spcPct val="150000"/>
              </a:lnSpc>
            </a:pPr>
            <a:r>
              <a:rPr lang="fa-I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قرُق كردن دريا و مانع شدن از ورود مردم و ماهيگيران و يا پاره كردن تورهاي ماهيگيري مردم چه حكمي دارد؟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ايجاد محدوديت براي مردم جايز نيست، مگر آنكه به جهت مأموريت‌هاي نظامي ضرورت داشته باشد، و تخريب اموال مردم به‌جز در شرايط اضطراري جايز نيست و در صورت اضطرار و عدم اطلاع قبلي به مردم بايد از بيت‌المال جبران خسارت شود</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قُرُق كردن منطقه رزمايش و تعطيل كردن كار مردم چه حكمي دارد؟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 مگر در صورت ضرورت، ولي بايد جبران خسارت شود.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1600" dirty="0"/>
              <a:t> </a:t>
            </a:r>
            <a:endParaRPr lang="en-US" sz="1600" dirty="0"/>
          </a:p>
        </p:txBody>
      </p:sp>
    </p:spTree>
    <p:extLst>
      <p:ext uri="{BB962C8B-B14F-4D97-AF65-F5344CB8AC3E}">
        <p14:creationId xmlns:p14="http://schemas.microsoft.com/office/powerpoint/2010/main" val="1614031746"/>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p:cTn id="31"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 calcmode="lin" valueType="num">
                                      <p:cBhvr>
                                        <p:cTn id="39" dur="10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5" end="5"/>
                                            </p:txEl>
                                          </p:spTgt>
                                        </p:tgtEl>
                                        <p:attrNameLst>
                                          <p:attrName>ppt_h</p:attrName>
                                        </p:attrNameLst>
                                      </p:cBhvr>
                                      <p:tavLst>
                                        <p:tav tm="0">
                                          <p:val>
                                            <p:fltVal val="0"/>
                                          </p:val>
                                        </p:tav>
                                        <p:tav tm="100000">
                                          <p:val>
                                            <p:strVal val="#ppt_h"/>
                                          </p:val>
                                        </p:tav>
                                      </p:tavLst>
                                    </p:anim>
                                    <p:anim calcmode="lin" valueType="num">
                                      <p:cBhvr>
                                        <p:cTn id="41" dur="1000" fill="hold"/>
                                        <p:tgtEl>
                                          <p:spTgt spid="4">
                                            <p:txEl>
                                              <p:pRg st="5" end="5"/>
                                            </p:txEl>
                                          </p:spTgt>
                                        </p:tgtEl>
                                        <p:attrNameLst>
                                          <p:attrName>style.rotation</p:attrName>
                                        </p:attrNameLst>
                                      </p:cBhvr>
                                      <p:tavLst>
                                        <p:tav tm="0">
                                          <p:val>
                                            <p:fltVal val="90"/>
                                          </p:val>
                                        </p:tav>
                                        <p:tav tm="100000">
                                          <p:val>
                                            <p:fltVal val="0"/>
                                          </p:val>
                                        </p:tav>
                                      </p:tavLst>
                                    </p:anim>
                                    <p:animEffect transition="in" filter="fade">
                                      <p:cBhvr>
                                        <p:cTn id="42"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ea typeface="+mn-ea"/>
                <a:cs typeface="IranNastaliq" panose="02020505000000020003" pitchFamily="18" charset="0"/>
              </a:rPr>
              <a:t>13/41-لزوم </a:t>
            </a:r>
            <a:r>
              <a:rPr lang="fa-IR"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ea typeface="+mn-ea"/>
                <a:cs typeface="IranNastaliq" panose="02020505000000020003" pitchFamily="18" charset="0"/>
              </a:rPr>
              <a:t>تقویت جنگ الکترونیک</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 1)باتوجه‌به دشمني همه‌جانبة دشمن و استفادة او از تجهيزات پيشرفته، وظيفة ما در مقابله با دشمن چيست؟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در دفاع از كيان كشور اسلامي آمادگي در جنگ الكترونيك جزء اولويت ويژه قرار دارد ولذا با جهت‌گيري تقويت سرپنجه‌ها، اطلاعات، عمليات، جنگال و آموزش تجهيزات مدرن و جديد بايد توان رزمي نيروها ارتقا يابد.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5796363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584" y="818710"/>
            <a:ext cx="8135965"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 2) حکم دفاع الكترونيك چیست؟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دفاع الكترونيكي بسيار مهم است و اين شعبه‌اي از مجاهدت و دفاع از كيان اسلام و نظام جمهوري اسلامي است و واجب است در اين عرصه در حدّ توان و نياز دفاعي كشور اقدام شود و كار تحقيقاتي و توليدي  روی آن صورت بگیردو اطلاعات علمي و ميداني به‌روزرسانی شود در حدّي كه دشمنان در اين عرصه طمع تجاوز به كشور اسلامي را نداشته باشند. </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س3) تکلیف نسبت به دشمن در حال تخاصم چیست؟</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دربرابر دشمن درحال تخاصم نباید کوتاه آمد ویک لحظه به خودتردید راه داد.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373196440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5911" y="98630"/>
            <a:ext cx="8685964" cy="4558875"/>
          </a:xfrm>
        </p:spPr>
        <p:txBody>
          <a:bodyPr>
            <a:noAutofit/>
          </a:bodyPr>
          <a:lstStyle/>
          <a:p>
            <a:pPr marL="0" indent="0" algn="ctr">
              <a:lnSpc>
                <a:spcPct val="150000"/>
              </a:lnSpc>
              <a:buNone/>
            </a:pPr>
            <a:r>
              <a:rPr lang="fa-I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13/42-لزوم </a:t>
            </a:r>
            <a:r>
              <a:rPr lang="fa-IR"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دفاع سایبری</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 دربرابر برنامه‌هاي دشمن در ازبين‌بردن زيرساخت‌هاي كشور مانند نيروگاه‌ها، تأسيسات، حمل‌ونقل يا نفوذ و جاسوسي  ازطریق جنگ سایبری،آیاجایزاست بااستفاده از فضاي مجازي ،سازماني كه از اين امر جلوگيري كند، ايجاد نمود؟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جایزاست در حدّ توان و براساس ضوابط قانوني، براي جلوگيري از نفوذ دشمن و توطئه‌هاي آن، اقدام نمود.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س)آيا جايزاست نهادي به منظور دفاع وحمايت از ارزش‌هاي ديني و جلوگيري از انتشار فساد و رواج اباحي‌گري، در فضاي مجازي، ايجاد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گسترش ارزش‌هاي اخلاقي و جلوگيري از نشر مطالب فاسد و مستهجن بر همه فرض است و ايجاد نهادي بدين‌منظور، براساس ضوابط قانوني،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07262426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525" y="1268760"/>
            <a:ext cx="8685964" cy="4558875"/>
          </a:xfrm>
        </p:spPr>
        <p:txBody>
          <a:bodyPr>
            <a:noAutofit/>
          </a:bodyPr>
          <a:lstStyle/>
          <a:p>
            <a:pPr marL="0" indent="0" algn="ctr">
              <a:lnSpc>
                <a:spcPct val="150000"/>
              </a:lnSpc>
              <a:buNone/>
            </a:pPr>
            <a:r>
              <a:rPr lang="fa-I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13/43-مضرات </a:t>
            </a:r>
            <a:r>
              <a:rPr lang="fa-IR"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دکل های مخابراتی</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مستقر كردن سامان راداري در نزديكي شهرها، كه امواج تشعشعي آن‌ها به مردم آسيب مي‌رساند، از نظر شرعي چه حكمي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 مگر آن‌كه با اقدام نکردن به آن ،مصلحت اهمی ازدست برود وحفظ جان و امنيت مردم درمخاطره قراربگیرد و راهي هم جز استقرار اين سامانه‌ها در مناطق مسكوني وجود نداشته باشد؛ ودرهرصورت، شركت اقدام‌كننده ضامن خسارت به مردم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67737897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535" y="278650"/>
            <a:ext cx="8229600" cy="5580620"/>
          </a:xfrm>
        </p:spPr>
        <p:txBody>
          <a:bodyPr>
            <a:normAutofit/>
          </a:bodyPr>
          <a:lstStyle/>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فرستنده‌هايي در سطح شهر براي ارسال پارازيت  ايجاد گشته‌اند تا جلوگيري از دريافت شبكه‌هاي ماهواره‌هاي مستهجن و خانمان‌برانداز شوند. به شهادت كارشناسان اثر سوءِ اين شبكه‌ها بر فرهنگ اجتماعي قابل انكار نيست كه به‌وضوح مشاهده مي‌گردد و همچنين، اثر سوءِ جسمي امواج ماهواره و همچنين، امواج پارازيت بر جسم ممكن است داشته باشد. حال آيا، باتوجه‌به مطالب فوق، وظيفه در اين مسئله چيست؟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ج)جلوگيري از نشر برنامه‌هاي مبتذل و خلاف اخلاق واجب است، ولي بايد به‌گونه‌اي عمل شود كه موجب اضرار به نفس يا ديگران نباشد. البته، مقصود از ضرر، ضرر جزئي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09469006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554" y="233645"/>
            <a:ext cx="8010891"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13/44-کنترل رسانه های دشمن </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س)به منظور جمع آوري و بررسي اخبار فعاليت گروهكهاي ضد انقلاب توطئه گر و اشرار، شنيدن و يا ديدن شبكه هاي راديو و تلويزيوني يا سايت هاي اينترنتي و مانند آن چه حكمي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اگرغرض عقلايي در كار باشد و خوف انحراف اعتقادي و اخلاقي نباشد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06127339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540" y="188640"/>
            <a:ext cx="8550950"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70000"/>
              </a:lnSpc>
              <a:buNone/>
            </a:pPr>
            <a:r>
              <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13/45-کنترل </a:t>
            </a: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ونظارت فیلمها                                                                                                     </a:t>
            </a:r>
            <a:endPar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70000"/>
              </a:lnSpc>
              <a:buNone/>
            </a:pPr>
            <a:r>
              <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س)ديدن فيلم‌هاي ويدئويي كه گاهي تصاوير منحرف‌كننده‌اي دارند به قصد نظارت و حذف بخش‌هاي فاسد آن‌ها براي ارائه به ديگران چه حكمي 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7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ديدن اين فيلم ها اگر به منظور اصلاح فيلم و حذف تصاوير فاسد و گمراه كنندة آنها باشد، اشكال ندارد به شرط اين كه كسي كه اقدام به اين كار مي كند مصون از افتادن به حرام باشد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marL="0" indent="0" algn="ctr">
              <a:lnSpc>
                <a:spcPct val="170000"/>
              </a:lnSpc>
              <a:buNone/>
            </a:pP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س)رؤيت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و بازبيني فيلم‌هاي مبتذل جهت كنترل چه صورتي دارد؟</a:t>
            </a: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7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شخص كنترل‌كننده يقين به تحريك شدن خود ندارد و خوف وقوع مفسده هم نباشد، جايز است.</a:t>
            </a:r>
          </a:p>
        </p:txBody>
      </p:sp>
    </p:spTree>
    <p:extLst>
      <p:ext uri="{BB962C8B-B14F-4D97-AF65-F5344CB8AC3E}">
        <p14:creationId xmlns:p14="http://schemas.microsoft.com/office/powerpoint/2010/main" val="9824357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530" y="953725"/>
            <a:ext cx="8685964" cy="4558875"/>
          </a:xfrm>
        </p:spPr>
        <p:txBody>
          <a:bodyPr>
            <a:noAutofit/>
          </a:bodyPr>
          <a:lstStyle/>
          <a:p>
            <a:pPr marL="0" indent="0" algn="ctr">
              <a:lnSpc>
                <a:spcPct val="150000"/>
              </a:lnSpc>
              <a:buNone/>
            </a:pPr>
            <a:r>
              <a:rPr lang="ar-SA"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a:t>
            </a: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رزمنده مسلمان در نبرد با دشمن تا چه حدّ بايد بجنگد؟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تاحدّي‌كه ضرورت دفاع اقتضا كند و نيروها توان مبارزه داشته باشند؛ ولي در صورت ناتوان شدن نيروهاي حاضر در جبهه بر ديگران واجب است، به مقدار نياز، نيروي رزمي جبهه را تأمين كنند.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2080520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6535" y="323655"/>
            <a:ext cx="8460940" cy="6463308"/>
          </a:xfrm>
          <a:prstGeom prst="rect">
            <a:avLst/>
          </a:prstGeom>
        </p:spPr>
        <p:txBody>
          <a:bodyPr wrap="square">
            <a:spAutoFit/>
          </a:bodyPr>
          <a:lstStyle/>
          <a:p>
            <a:pPr algn="ctr" rtl="1">
              <a:lnSpc>
                <a:spcPct val="150000"/>
              </a:lnSpc>
            </a:pPr>
            <a:r>
              <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13/46-خسارات </a:t>
            </a: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جنگی یارزمایشی </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اگربه خاطر مین گزاری در مناطق آبي ،براثربرخوردمین به شناور خودي  نیروهای خودی دجارآسیب شوند،، آيا ضمانی درکارخواهدبود؟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كوتاهي و قصوري  وجودداشته باشد ،مقصرضامن است والاكسي ضامن نيست</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 رزمنده ویانیروی درحال اجرای مانور هنگام استفاده از موتور سيكلت يا خودرو ازکلاه ویا كمربند ايمني استفاده نكند و يا سرعت مجاز را رعايت نكند و آسیبی ببیند، تکلیف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كمربند ايمني و كلاه در اختيار دارد و به ضرورت استفاده از آن‌ها آگاهي دارد واستفاده نکند ، خودش ضامن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76223373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10" y="233645"/>
            <a:ext cx="8640960" cy="6255694"/>
          </a:xfrm>
        </p:spPr>
        <p:txBody>
          <a:bodyPr>
            <a:normAutofit fontScale="925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اگر كسي حين استفاده از سلاح، به‌دليل سهل‌انگاري و كوتاهي، به خود آسيب برساند، آيا آن شخص جانباز و مجروح جنگي محسوب مي‌شود؟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در فرض سؤال مقررات جانبازي شامل او نمي‌شود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marL="0" indent="0" algn="ctr">
              <a:lnSpc>
                <a:spcPct val="150000"/>
              </a:lnSpc>
              <a:buNone/>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 اگر فرمانده دستوري دهد كه منجر به شهادت يا خسارت مالي و جاني به افراد گردد و بعد بفهمد دستورش اشتباه بوده، وظيفه‌اش 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اگر دستور فرمانده مبتني بر ادلة عقلايي و احراز تكليف شرعي و قانوني بوده باشد، عمل به وظيفه نموده، او و نيروهاي تحت امرش عند الله مأجورند</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marL="0" indent="0" algn="ctr">
              <a:lnSpc>
                <a:spcPct val="150000"/>
              </a:lnSpc>
              <a:buNone/>
            </a:pP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س)اگر بر اثر شليك زياد تير پدافند، نیرویی آسیب شنوایی پیداکند ،تکلیف چیست</a:t>
            </a: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marL="0" indent="0" algn="ctr">
              <a:lnSpc>
                <a:spcPct val="150000"/>
              </a:lnSpc>
              <a:buNone/>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 از بيت‌المال بايد جبران خسارت شود.  </a:t>
            </a:r>
          </a:p>
          <a:p>
            <a:pPr marL="0" indent="0" algn="ctr">
              <a:lnSpc>
                <a:spcPct val="150000"/>
              </a:lnSpc>
              <a:buNone/>
            </a:pP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4823799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36585" y="1089541"/>
            <a:ext cx="8119410" cy="42011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13/47-رزمایشها </a:t>
            </a:r>
            <a:r>
              <a:rPr lang="fa-I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وخسارت به مردم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س) در رزمايشي، بنابر ‌دستور فرمانده گردان، در محلي انفجار صورت مي‌گيرد كه در يك‌طرف باغ مردم و طرف ديگر نيروهاي عمل‌كننده مي‌باشند و به‌اجبار انفجارها به سمت باغ گرايش بيشتري داشته است و اين منجر به آسيب به درختان شد، حكم چيست؟                                                                                ج) مسئوليت با فرمانده گردان است و چنانچه قصور و تقصيري در كار نبوده، بايد از بيت‌المال جبران خسارت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3735134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386535" y="17521"/>
            <a:ext cx="8595954" cy="6186309"/>
          </a:xfrm>
          <a:prstGeom prst="rect">
            <a:avLst/>
          </a:prstGeom>
        </p:spPr>
        <p:txBody>
          <a:bodyPr wrap="square">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اگردر منطقة رزم مهماتي كه شليك مي‌شود عمل نكند و پس از پاكسازي نيز پيدا نشود، وظیفه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ج)درصورتي‌كه مهمات موجب قتل يا خسارت گردد، بايد از بيت‌المال جبران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س)چنانچه درعملیات یارزمایشی،منطقه ای انتخاب شودکه کندوهای زنبورعسل وجودداشته باشد و جابجایی کندوها موجب خسارات فراوان به زنبورداران شود،درعین حال اقدامات رزمی موجب شود که زنبورداران ناگزیربه ترك منطقه شوند،تکلیف چیست؟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اين اقدامات و تعرضات حرام است و اطاعت از فرماندهان و مسئولان در اين‌گونه موارد جايز نيست، مگر در مواقع استثنايي و اضطراري كه هيچ راه چاره‌اي براي حفظ جان نيروهاي اسلام يا غلبه بر دشمن وجود نداشته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673411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611560" y="1403775"/>
            <a:ext cx="8010890" cy="3416320"/>
          </a:xfrm>
          <a:prstGeom prst="rect">
            <a:avLst/>
          </a:prstGeom>
        </p:spPr>
        <p:txBody>
          <a:bodyPr wrap="square">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س)چنانچه  رزمايشی  موجب شود که افرادی دچار مشكل شوند  ومثلاسقط جنين صورت گیرد، تكليف برگزاركنندگان نسبت به خسارت وارده 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 رزمايشهايي كه طبق مقررات نيروهاي مسلح انجام مي شود، اگر برگزاركنندگان افراط يا تفريط نكرده و وظايف قانوني خود را انجام داده باشند، چيزي بر عهده برگزاركنندگان نيست، و شركت كنندگان بايد مراقب حال و شرايط خود باشند.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9192033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1610" y="683695"/>
            <a:ext cx="7245805"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fa-I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13/48-استفاده </a:t>
            </a:r>
            <a:r>
              <a:rPr lang="fa-IR"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ازاموال مردم</a:t>
            </a:r>
            <a:endParaRPr lang="en-US"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چنانچه نيروها مجبور شوند در جابه‌جايي امكانات از چهارپايان مردم استفاده كنند، حكم چيست؟</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marL="0" indent="0" algn="ctr">
              <a:lnSpc>
                <a:spcPct val="150000"/>
              </a:lnSpc>
              <a:buNone/>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 مگر در صورت ضرورت، ولي بايد كرايه و خسارت پرداخت شود.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dirty="0"/>
              <a:t> </a:t>
            </a:r>
            <a:endParaRPr lang="en-US" dirty="0"/>
          </a:p>
        </p:txBody>
      </p:sp>
    </p:spTree>
    <p:extLst>
      <p:ext uri="{BB962C8B-B14F-4D97-AF65-F5344CB8AC3E}">
        <p14:creationId xmlns:p14="http://schemas.microsoft.com/office/powerpoint/2010/main" val="34631422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188640"/>
            <a:ext cx="8325925" cy="5170646"/>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en-US" sz="1600" b="1" dirty="0"/>
              <a:t> </a:t>
            </a:r>
            <a:r>
              <a:rPr lang="fa-I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13/49-ایجادمحدودیت </a:t>
            </a:r>
            <a:r>
              <a:rPr lang="fa-IR"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برای مردم                                                                                 </a:t>
            </a:r>
            <a:endParaRPr lang="fa-I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endParaRPr>
          </a:p>
          <a:p>
            <a:pPr algn="ctr" rtl="1">
              <a:lnSpc>
                <a:spcPct val="150000"/>
              </a:lnSpc>
            </a:pPr>
            <a:r>
              <a:rPr lang="fa-I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cs typeface="IranNastaliq" panose="02020505000000020003" pitchFamily="18" charset="0"/>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قرُق كردن دريا و مانع شدن از ورود مردم و ماهيگيران و يا پاره كردن تورهاي ماهيگيري مردم چه حكمي دارد؟</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ايجاد محدوديت براي مردم جايز نيست، مگر آنكه به جهت مأموريت‌هاي نظامي ضرورت داشته باشد، و تخريب اموال مردم به‌جز در شرايط اضطراري جايز نيست و در صورت اضطرار و عدم اطلاع قبلي به مردم بايد از بيت‌المال جبران خسارت شود</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a:t>
            </a:r>
          </a:p>
          <a:p>
            <a:pPr algn="ctr" rtl="1">
              <a:lnSpc>
                <a:spcPct val="150000"/>
              </a:lnSpc>
            </a:pP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 قُرُق كردن منطقه رزمايش و تعطيل كردن كار مردم چه حكمي دارد؟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endPar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جايز نيست؛ مگر در صورت ضرورت، ولي بايد جبران خسارت شود.</a:t>
            </a: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1600" dirty="0"/>
              <a:t> </a:t>
            </a:r>
            <a:endParaRPr lang="en-US" sz="1600" dirty="0"/>
          </a:p>
        </p:txBody>
      </p:sp>
    </p:spTree>
    <p:extLst>
      <p:ext uri="{BB962C8B-B14F-4D97-AF65-F5344CB8AC3E}">
        <p14:creationId xmlns:p14="http://schemas.microsoft.com/office/powerpoint/2010/main" val="438389496"/>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p:cTn id="31"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 calcmode="lin" valueType="num">
                                      <p:cBhvr>
                                        <p:cTn id="39" dur="10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5" end="5"/>
                                            </p:txEl>
                                          </p:spTgt>
                                        </p:tgtEl>
                                        <p:attrNameLst>
                                          <p:attrName>ppt_h</p:attrName>
                                        </p:attrNameLst>
                                      </p:cBhvr>
                                      <p:tavLst>
                                        <p:tav tm="0">
                                          <p:val>
                                            <p:fltVal val="0"/>
                                          </p:val>
                                        </p:tav>
                                        <p:tav tm="100000">
                                          <p:val>
                                            <p:strVal val="#ppt_h"/>
                                          </p:val>
                                        </p:tav>
                                      </p:tavLst>
                                    </p:anim>
                                    <p:anim calcmode="lin" valueType="num">
                                      <p:cBhvr>
                                        <p:cTn id="41" dur="1000" fill="hold"/>
                                        <p:tgtEl>
                                          <p:spTgt spid="4">
                                            <p:txEl>
                                              <p:pRg st="5" end="5"/>
                                            </p:txEl>
                                          </p:spTgt>
                                        </p:tgtEl>
                                        <p:attrNameLst>
                                          <p:attrName>style.rotation</p:attrName>
                                        </p:attrNameLst>
                                      </p:cBhvr>
                                      <p:tavLst>
                                        <p:tav tm="0">
                                          <p:val>
                                            <p:fltVal val="90"/>
                                          </p:val>
                                        </p:tav>
                                        <p:tav tm="100000">
                                          <p:val>
                                            <p:fltVal val="0"/>
                                          </p:val>
                                        </p:tav>
                                      </p:tavLst>
                                    </p:anim>
                                    <p:animEffect transition="in" filter="fade">
                                      <p:cBhvr>
                                        <p:cTn id="42"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606550"/>
            <a:ext cx="8229600" cy="1143000"/>
          </a:xfrm>
        </p:spPr>
        <p:txBody>
          <a:bodyPr>
            <a:noAutofit/>
            <a:scene3d>
              <a:camera prst="orthographicFront"/>
              <a:lightRig rig="threePt" dir="t"/>
            </a:scene3d>
            <a:sp3d extrusionH="57150">
              <a:bevelT w="38100" h="38100"/>
            </a:sp3d>
          </a:bodyPr>
          <a:lstStyle/>
          <a:p>
            <a:r>
              <a:rPr lang="fa-IR" sz="16600" b="1" dirty="0" smtClean="0">
                <a:solidFill>
                  <a:srgbClr val="FF0000"/>
                </a:solidFill>
                <a:latin typeface="IranNastaliq" pitchFamily="18" charset="0"/>
                <a:cs typeface="IranNastaliq" pitchFamily="18" charset="0"/>
              </a:rPr>
              <a:t>خسته نباشید</a:t>
            </a:r>
            <a:endParaRPr lang="en-US" sz="16600" b="1" dirty="0">
              <a:solidFill>
                <a:srgbClr val="FF0000"/>
              </a:solidFill>
              <a:latin typeface="IranNastaliq" pitchFamily="18" charset="0"/>
              <a:cs typeface="IranNastaliq" pitchFamily="18" charset="0"/>
            </a:endParaRPr>
          </a:p>
        </p:txBody>
      </p:sp>
      <p:pic>
        <p:nvPicPr>
          <p:cNvPr id="3" name="Picture 3" descr="D:\aks\Photo Pack\Flower Wallpapers 2\Full HD Flowers Wallpaper (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187276">
            <a:off x="59263" y="4603231"/>
            <a:ext cx="4008328" cy="2286000"/>
          </a:xfrm>
          <a:prstGeom prst="rect">
            <a:avLst/>
          </a:prstGeom>
          <a:noFill/>
          <a:ln w="9525">
            <a:noFill/>
            <a:miter lim="800000"/>
            <a:headEnd/>
            <a:tailEnd/>
          </a:ln>
        </p:spPr>
      </p:pic>
      <p:pic>
        <p:nvPicPr>
          <p:cNvPr id="4" name="Picture 3" descr="D:\aks\Photo Pack\Flower Wallpapers 2\Full HD Flowers Wallpaper (2).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57838" y="0"/>
            <a:ext cx="3657600" cy="2286000"/>
          </a:xfrm>
          <a:prstGeom prst="rect">
            <a:avLst/>
          </a:prstGeom>
          <a:noFill/>
          <a:ln w="9525">
            <a:noFill/>
            <a:miter lim="800000"/>
            <a:headEnd/>
            <a:tailEnd/>
          </a:ln>
        </p:spPr>
      </p:pic>
    </p:spTree>
    <p:extLst>
      <p:ext uri="{BB962C8B-B14F-4D97-AF65-F5344CB8AC3E}">
        <p14:creationId xmlns:p14="http://schemas.microsoft.com/office/powerpoint/2010/main" val="398300820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HAMENEI"/>
          <p:cNvPicPr>
            <a:picLocks noGrp="1" noChangeAspect="1" noChangeArrowheads="1"/>
          </p:cNvPicPr>
          <p:nvPr>
            <p:ph idx="1"/>
          </p:nvPr>
        </p:nvPicPr>
        <p:blipFill>
          <a:blip r:embed="rId2" cstate="print"/>
          <a:srcRect/>
          <a:stretch>
            <a:fillRect/>
          </a:stretch>
        </p:blipFill>
        <p:spPr bwMode="auto">
          <a:xfrm>
            <a:off x="2057400" y="153798"/>
            <a:ext cx="5003800" cy="5972366"/>
          </a:xfrm>
          <a:prstGeom prst="rect">
            <a:avLst/>
          </a:prstGeom>
          <a:noFill/>
          <a:ln w="9525">
            <a:noFill/>
            <a:miter lim="800000"/>
            <a:headEnd/>
            <a:tailEnd/>
          </a:ln>
        </p:spPr>
      </p:pic>
    </p:spTree>
    <p:extLst>
      <p:ext uri="{BB962C8B-B14F-4D97-AF65-F5344CB8AC3E}">
        <p14:creationId xmlns:p14="http://schemas.microsoft.com/office/powerpoint/2010/main" val="359004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310009"/>
            <a:ext cx="6578600" cy="4154984"/>
          </a:xfrm>
          <a:prstGeom prst="rect">
            <a:avLst/>
          </a:prstGeom>
        </p:spPr>
        <p:txBody>
          <a:bodyPr wrap="square">
            <a:spAutoFit/>
          </a:bodyPr>
          <a:lstStyle/>
          <a:p>
            <a:pPr algn="r"/>
            <a:r>
              <a:rPr lang="en-US"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 </a:t>
            </a:r>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تعجیل</a:t>
            </a:r>
            <a:r>
              <a:rPr lang="fa-IR" sz="8800" dirty="0" smtClean="0">
                <a:latin typeface="IranNastaliq" pitchFamily="18" charset="0"/>
                <a:cs typeface="IranNastaliq" pitchFamily="18" charset="0"/>
              </a:rPr>
              <a:t> </a:t>
            </a:r>
          </a:p>
          <a:p>
            <a:r>
              <a:rPr lang="fa-IR" sz="8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IranNastaliq" pitchFamily="18" charset="0"/>
                <a:cs typeface="IranNastaliq" pitchFamily="18" charset="0"/>
              </a:rPr>
              <a:t>درفرج امام زمان ارواحنا له الفداء </a:t>
            </a:r>
          </a:p>
          <a:p>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صلوات</a:t>
            </a:r>
            <a:r>
              <a:rPr lang="fa-IR" sz="8800" dirty="0" smtClean="0">
                <a:latin typeface="IranNastaliq" pitchFamily="18" charset="0"/>
                <a:cs typeface="IranNastaliq" pitchFamily="18" charset="0"/>
              </a:rPr>
              <a:t> </a:t>
            </a:r>
            <a:endParaRPr lang="fa-IR" sz="8800" dirty="0"/>
          </a:p>
        </p:txBody>
      </p:sp>
    </p:spTree>
    <p:extLst>
      <p:ext uri="{BB962C8B-B14F-4D97-AF65-F5344CB8AC3E}">
        <p14:creationId xmlns:p14="http://schemas.microsoft.com/office/powerpoint/2010/main" val="268538666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584" y="818710"/>
            <a:ext cx="8135965"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ea typeface="+mn-ea"/>
                <a:cs typeface="IranNastaliq" panose="02020505000000020003" pitchFamily="18" charset="0"/>
              </a:rPr>
              <a:t>13/3</a:t>
            </a:r>
            <a:r>
              <a:rPr lang="ar-SA"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ea typeface="+mn-ea"/>
                <a:cs typeface="IranNastaliq" panose="02020505000000020003" pitchFamily="18" charset="0"/>
              </a:rPr>
              <a:t>-اهمیت </a:t>
            </a:r>
            <a:r>
              <a:rPr lang="ar-SA"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IranNastaliq" panose="02020505000000020003" pitchFamily="18" charset="0"/>
                <a:ea typeface="+mn-ea"/>
                <a:cs typeface="IranNastaliq" panose="02020505000000020003" pitchFamily="18" charset="0"/>
              </a:rPr>
              <a:t>جهاد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 5)ديدگاه كاركنان نيروهاي مسلح دربارة جهاد في‌سبيل‌الله عليه متجاوزان به اسلام و مسلمين، بايد چگونه باشد؟</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ج) جهاد في‌سبيل‌الله در برابر متجاوزان، از ضروريات دين اسلام است؛ اعتقاد به آن بر همة مسلمانان لازم است و عمل به آن بر تمام كساني كه داراي شرايط جهاد باشند، به قدر كفايت، واجب است.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25793160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18710"/>
            <a:ext cx="888365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200000"/>
              </a:lnSpc>
              <a:spcBef>
                <a:spcPct val="20000"/>
              </a:spcBef>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تهیه وتنظیم:</a:t>
            </a:r>
            <a:b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محمدحسین منتظری </a:t>
            </a:r>
            <a:b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آبان ماه 1399</a:t>
            </a:r>
            <a:endPar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92107895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8960</TotalTime>
  <Words>4303</Words>
  <Application>Microsoft Office PowerPoint</Application>
  <PresentationFormat>On-screen Show (4:3)</PresentationFormat>
  <Paragraphs>348</Paragraphs>
  <Slides>90</Slides>
  <Notes>84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90</vt:i4>
      </vt:variant>
    </vt:vector>
  </HeadingPairs>
  <TitlesOfParts>
    <vt:vector size="97" baseType="lpstr">
      <vt:lpstr>Arial</vt:lpstr>
      <vt:lpstr>B Nazanin</vt:lpstr>
      <vt:lpstr>Calibri</vt:lpstr>
      <vt:lpstr>IranNastaliq</vt:lpstr>
      <vt:lpstr>Tahoma</vt:lpstr>
      <vt:lpstr>Times New Roman</vt:lpstr>
      <vt:lpstr>Office Theme</vt:lpstr>
      <vt:lpstr>PowerPoint Presentation</vt:lpstr>
      <vt:lpstr>PowerPoint Presentation</vt:lpstr>
      <vt:lpstr>PowerPoint Presentation</vt:lpstr>
      <vt:lpstr>PowerPoint Presentation</vt:lpstr>
      <vt:lpstr>16) دفاعی ،رزمی </vt:lpstr>
      <vt:lpstr>13/1-جهادابتدایی س 1) جهاد ابتدايي در زمان غيبت امام معصوم( چه حكمي دارد؟ آيا جايز است كه فقيه جامع‌الشرايط مبسوط اليد (ولي امر مسلمين) حكم به آن كند؟ ج)بعيد نيست كه حكم به جهاد ابتدايي توسط فقيه جامع‌الشرايطي كه متصدّي ولايت امر مسلمين است، در صورتي كه مصلحت آن را اقتضا كند، جايز باشد، بلكه اين نظر اقوي است. (اجوبه الاستفتاءات،س1048)</vt:lpstr>
      <vt:lpstr>PowerPoint Presentation</vt:lpstr>
      <vt:lpstr>PowerPoint Presentation</vt:lpstr>
      <vt:lpstr>13/3-اهمیت جهاد س 5)ديدگاه كاركنان نيروهاي مسلح دربارة جهاد في‌سبيل‌الله عليه متجاوزان به اسلام و مسلمين، بايد چگونه باشد؟ ج) جهاد في‌سبيل‌الله در برابر متجاوزان، از ضروريات دين اسلام است؛ اعتقاد به آن بر همة مسلمانان لازم است و عمل به آن بر تمام كساني كه داراي شرايط جهاد باشند، به قدر كفايت، واجب است.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19/13-هدردادن مهمات                                                                                                                س21)  گاهي به دستور فرماندهان در تمرينات نظامي، تيراندازي و يا شليك راكت، بدون داشتن سيبل يا هدف انجام مي‌شود؛ با‌توجه‌به اينكه هفتاد درصد اين كار هدر دادن تجهيزات است و سي درصد به منظور چك كردن تجهيزات و اهرم‌هاي كنترل آتش و كسب تجربه براي شليك‌كننده، انجام اين تمرينات از نظر شرعي جايز است يا خير؟ ج) اگر نياز باشد، اشكال ندارد؛ ولي تا آنجايي‌كه امكان دارد، بايد از اتلاف بيت‌المال جلوگيري كرد. </vt:lpstr>
      <vt:lpstr> س22)اگر بر اثر بي‌توجهي تيرهاي زيادي بيهوده مصرف شود، آيا اين كار مشكل شرعي دارد يا خير؟ ج) به‌طور‌كلي بيت‌المال، اعم از مهمات جنگي و غير آن، بايد بر‌اساس ضوابط قانوني استفاده و به‌كارگيري شود، و تيراندازي بيهوده جايز نيست.</vt:lpstr>
      <vt:lpstr>PowerPoint Presentation</vt:lpstr>
      <vt:lpstr>PowerPoint Presentation</vt:lpstr>
      <vt:lpstr>22/13-فشارآوردن به نیروها درآموزش نظامی                                                                               س24) گاهى به دليل انجام ورزش هاى سنگين و غير اصولى در يگان ويژه، برخى از كاركنان به بيمارى (ديسك كمر، واريس و ...) مبتلا مى شوند؛ آيا مربيان ورزشى از نظر شرعى مسئول مى باشند؟ ج) اگر ورزش غير اصولى و غير قانونى است، انجام آن اشكال دارد. وبطورکلی لازم است از تحميل تكاليف نا متناسب با شرايط جسمي و روحي افراد كه بعضاً موجب عوارض تأسف بار و موجب خسارت جبران ناپذير مي شود پرهيز شود.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13/34-حمله به اماکن مذهبی س46)حکم دستور حمله هوايي به اماكن مقدس مثل مسجد و حسينيه و امامزادگان كه دشمن در آن مستقر شده، چیست؟ ج) حفظ حرمت اين اماكن واجب است و دستور حمله به آن‌ها جايز نيست، مگراینکه  دفاع از نظام اسلامي و دفع تجاوز دشمن موقوف بر حمله هوايي به اين اماكن مقدسه باشد، دراین صورت حمله جايز است، لكن اگر باقي ماندن آن اماكن مقدس به همان وضعيت به نحوي بي‌حرمتي به آن‌ها باشد، بر مسلمين واجب است در اولين فرصت نسبت‌به بازسازي اماكن تخريب شده اقدام كنند.   </vt:lpstr>
      <vt:lpstr>PowerPoint Presentation</vt:lpstr>
      <vt:lpstr>PowerPoint Presentation</vt:lpstr>
      <vt:lpstr>36/13-استفاه ازسلاحهای  نوین 1/-انهدام استحکامات دشمن س49) آيا استفاده از جنگ‌افزارهاي هسته‌اي فقط به منظور تخريب ساختمان‌ها، تأسيسات، خودروها، وسايل الكتريكي و ماشين‌آلات برقي دشمن بدون اينكه موجب كشته شدن افراد شود، شرعاً جايز است؟    ج) جايز نيست.  </vt:lpstr>
      <vt:lpstr>PowerPoint Presentation</vt:lpstr>
      <vt:lpstr>PowerPoint Presentation</vt:lpstr>
      <vt:lpstr>13/37- مین گذاری س: آيا مين‌گذاري در يك منطقة دريايي، كه محل تردد شناورهاي غيرنظامي يا حيوانات دريايي نيز هست، به منظور جلوگيري از پيشروي دشمن، شرعاً جايز است يا خير؟   ج: جايز نيست، مگر اينكه حفظ جبهة اسلام منوط به آن باشد و در‌اين‌صورت بايد مسائل امنيتي در حدّ امكان رعايت شود.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13/41-لزوم تقویت جنگ الکترونیک س 1)باتوجه‌به دشمني همه‌جانبة دشمن و استفادة او از تجهيزات پيشرفته، وظيفة ما در مقابله با دشمن چيست؟ ج) در دفاع از كيان كشور اسلامي آمادگي در جنگ الكترونيك جزء اولويت ويژه قرار دارد ولذا با جهت‌گيري تقويت سرپنجه‌ها، اطلاعات، عمليات، جنگال و آموزش تجهيزات مدرن و جديد بايد توان رزمي نيروها ارتقا يابد.</vt:lpstr>
      <vt:lpstr>س 2) حکم دفاع الكترونيك چیست؟ ج) دفاع الكترونيكي بسيار مهم است و اين شعبه‌اي از مجاهدت و دفاع از كيان اسلام و نظام جمهوري اسلامي است و واجب است در اين عرصه در حدّ توان و نياز دفاعي كشور اقدام شود و كار تحقيقاتي و توليدي  روی آن صورت بگیردو اطلاعات علمي و ميداني به‌روزرسانی شود در حدّي كه دشمنان در اين عرصه طمع تجاوز به كشور اسلامي را نداشته باشند.  س3) تکلیف نسبت به دشمن در حال تخاصم چیست؟ ج) دربرابر دشمن درحال تخاصم نباید کوتاه آمد ویک لحظه به خودتردید راه داد.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13/41-لزوم تقویت جنگ الکترونیک س 1)باتوجه‌به دشمني همه‌جانبة دشمن و استفادة او از تجهيزات پيشرفته، وظيفة ما در مقابله با دشمن چيست؟ ج) در دفاع از كيان كشور اسلامي آمادگي در جنگ الكترونيك جزء اولويت ويژه قرار دارد ولذا با جهت‌گيري تقويت سرپنجه‌ها، اطلاعات، عمليات، جنگال و آموزش تجهيزات مدرن و جديد بايد توان رزمي نيروها ارتقا يابد.</vt:lpstr>
      <vt:lpstr>س 2) حکم دفاع الكترونيك چیست؟ ج) دفاع الكترونيكي بسيار مهم است و اين شعبه‌اي از مجاهدت و دفاع از كيان اسلام و نظام جمهوري اسلامي است و واجب است در اين عرصه در حدّ توان و نياز دفاعي كشور اقدام شود و كار تحقيقاتي و توليدي  روی آن صورت بگیردو اطلاعات علمي و ميداني به‌روزرسانی شود در حدّي كه دشمنان در اين عرصه طمع تجاوز به كشور اسلامي را نداشته باشند.  س3) تکلیف نسبت به دشمن در حال تخاصم چیست؟ ج) دربرابر دشمن درحال تخاصم نباید کوتاه آمد ویک لحظه به خودتردید راه داد.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خسته نباشید</vt:lpstr>
      <vt:lpstr>PowerPoint Presentation</vt:lpstr>
      <vt:lpstr>PowerPoint Presentation</vt:lpstr>
      <vt:lpstr>تهیه وتنظیم: محمدحسین منتظری  آبان ماه 1399</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914</cp:revision>
  <dcterms:created xsi:type="dcterms:W3CDTF">2010-12-13T04:41:37Z</dcterms:created>
  <dcterms:modified xsi:type="dcterms:W3CDTF">2021-10-18T04:22:23Z</dcterms:modified>
</cp:coreProperties>
</file>